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9"/>
  </p:notesMasterIdLst>
  <p:sldIdLst>
    <p:sldId id="256" r:id="rId2"/>
    <p:sldId id="308" r:id="rId3"/>
    <p:sldId id="538" r:id="rId4"/>
    <p:sldId id="1250" r:id="rId5"/>
    <p:sldId id="1251" r:id="rId6"/>
    <p:sldId id="307" r:id="rId7"/>
    <p:sldId id="535" r:id="rId8"/>
    <p:sldId id="1252" r:id="rId9"/>
    <p:sldId id="1253" r:id="rId10"/>
    <p:sldId id="1198" r:id="rId11"/>
    <p:sldId id="1211" r:id="rId12"/>
    <p:sldId id="1221" r:id="rId13"/>
    <p:sldId id="1249" r:id="rId14"/>
    <p:sldId id="282" r:id="rId15"/>
    <p:sldId id="1164" r:id="rId16"/>
    <p:sldId id="1207" r:id="rId17"/>
    <p:sldId id="1208" r:id="rId18"/>
    <p:sldId id="1185" r:id="rId19"/>
    <p:sldId id="1205" r:id="rId20"/>
    <p:sldId id="1206" r:id="rId21"/>
    <p:sldId id="1128" r:id="rId22"/>
    <p:sldId id="1245" r:id="rId23"/>
    <p:sldId id="1225" r:id="rId24"/>
    <p:sldId id="1228" r:id="rId25"/>
    <p:sldId id="1254" r:id="rId26"/>
    <p:sldId id="1255" r:id="rId27"/>
    <p:sldId id="122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上原　宏" initials="上原　宏" lastIdx="1" clrIdx="0">
    <p:extLst>
      <p:ext uri="{19B8F6BF-5375-455C-9EA6-DF929625EA0E}">
        <p15:presenceInfo xmlns:p15="http://schemas.microsoft.com/office/powerpoint/2012/main" userId="上原　宏"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4472C4"/>
    <a:srgbClr val="FFFFFF"/>
    <a:srgbClr val="ADB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33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16AD0A-80AD-4AC3-B722-8ABCB1121C47}"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kumimoji="1" lang="ja-JP" altLang="en-US"/>
        </a:p>
      </dgm:t>
    </dgm:pt>
    <dgm:pt modelId="{0F96E415-9484-49B5-9344-1445D2D0F830}">
      <dgm:prSet/>
      <dgm:spPr/>
      <dgm:t>
        <a:bodyPr/>
        <a:lstStyle/>
        <a:p>
          <a:r>
            <a:rPr kumimoji="1" lang="ja-JP"/>
            <a:t>口コミテキストを単語分割</a:t>
          </a:r>
          <a:endParaRPr lang="ja-JP"/>
        </a:p>
      </dgm:t>
    </dgm:pt>
    <dgm:pt modelId="{BFB896C4-97C3-4D54-AB8E-8D9AC1760E35}" type="parTrans" cxnId="{426D2416-AB8B-4C1B-939A-A040A2CBF36B}">
      <dgm:prSet/>
      <dgm:spPr/>
      <dgm:t>
        <a:bodyPr/>
        <a:lstStyle/>
        <a:p>
          <a:endParaRPr kumimoji="1" lang="ja-JP" altLang="en-US"/>
        </a:p>
      </dgm:t>
    </dgm:pt>
    <dgm:pt modelId="{09707023-6646-414E-BF3C-7DC238073778}" type="sibTrans" cxnId="{426D2416-AB8B-4C1B-939A-A040A2CBF36B}">
      <dgm:prSet/>
      <dgm:spPr/>
      <dgm:t>
        <a:bodyPr/>
        <a:lstStyle/>
        <a:p>
          <a:endParaRPr kumimoji="1" lang="ja-JP" altLang="en-US"/>
        </a:p>
      </dgm:t>
    </dgm:pt>
    <dgm:pt modelId="{FF9F915C-6296-459E-948D-0232B025B486}">
      <dgm:prSet/>
      <dgm:spPr/>
      <dgm:t>
        <a:bodyPr/>
        <a:lstStyle/>
        <a:p>
          <a:r>
            <a:rPr kumimoji="1" lang="ja-JP"/>
            <a:t>データセットに変換</a:t>
          </a:r>
          <a:endParaRPr lang="ja-JP"/>
        </a:p>
      </dgm:t>
    </dgm:pt>
    <dgm:pt modelId="{7B916B25-7F63-45F6-BC67-B8436A3B71F1}" type="parTrans" cxnId="{83D11C5D-A827-47CB-A28F-A1C1F94E5D46}">
      <dgm:prSet/>
      <dgm:spPr/>
      <dgm:t>
        <a:bodyPr/>
        <a:lstStyle/>
        <a:p>
          <a:endParaRPr kumimoji="1" lang="ja-JP" altLang="en-US"/>
        </a:p>
      </dgm:t>
    </dgm:pt>
    <dgm:pt modelId="{D8C093AB-C8D2-476C-8068-BD14B585B2B4}" type="sibTrans" cxnId="{83D11C5D-A827-47CB-A28F-A1C1F94E5D46}">
      <dgm:prSet/>
      <dgm:spPr/>
      <dgm:t>
        <a:bodyPr/>
        <a:lstStyle/>
        <a:p>
          <a:endParaRPr kumimoji="1" lang="ja-JP" altLang="en-US"/>
        </a:p>
      </dgm:t>
    </dgm:pt>
    <dgm:pt modelId="{A7725DB5-27E4-4739-A684-E045D5380F00}">
      <dgm:prSet/>
      <dgm:spPr/>
      <dgm:t>
        <a:bodyPr/>
        <a:lstStyle/>
        <a:p>
          <a:r>
            <a:rPr kumimoji="1" lang="ja-JP"/>
            <a:t>特徴量エンジニアリング</a:t>
          </a:r>
          <a:endParaRPr lang="ja-JP"/>
        </a:p>
      </dgm:t>
    </dgm:pt>
    <dgm:pt modelId="{99A295F8-334C-4B11-A067-EB91D70CEECB}" type="parTrans" cxnId="{C86A29A3-7E6F-41EA-977A-7810B31A35C0}">
      <dgm:prSet/>
      <dgm:spPr/>
      <dgm:t>
        <a:bodyPr/>
        <a:lstStyle/>
        <a:p>
          <a:endParaRPr kumimoji="1" lang="ja-JP" altLang="en-US"/>
        </a:p>
      </dgm:t>
    </dgm:pt>
    <dgm:pt modelId="{C55DF268-B13E-4D3E-A0BE-621C711B2254}" type="sibTrans" cxnId="{C86A29A3-7E6F-41EA-977A-7810B31A35C0}">
      <dgm:prSet/>
      <dgm:spPr/>
      <dgm:t>
        <a:bodyPr/>
        <a:lstStyle/>
        <a:p>
          <a:endParaRPr kumimoji="1" lang="ja-JP" altLang="en-US"/>
        </a:p>
      </dgm:t>
    </dgm:pt>
    <dgm:pt modelId="{D2D7AE48-2CEC-4E7F-ADD4-2DFB4BA7AFB8}">
      <dgm:prSet/>
      <dgm:spPr/>
      <dgm:t>
        <a:bodyPr/>
        <a:lstStyle/>
        <a:p>
          <a:r>
            <a:rPr kumimoji="1" lang="ja-JP"/>
            <a:t>主成分分析</a:t>
          </a:r>
          <a:endParaRPr lang="ja-JP"/>
        </a:p>
      </dgm:t>
    </dgm:pt>
    <dgm:pt modelId="{E7624419-952A-4E6C-9C57-6599A35D4ED6}" type="parTrans" cxnId="{87B922F4-5A71-4E57-A901-44F6F87A6934}">
      <dgm:prSet/>
      <dgm:spPr/>
      <dgm:t>
        <a:bodyPr/>
        <a:lstStyle/>
        <a:p>
          <a:endParaRPr kumimoji="1" lang="ja-JP" altLang="en-US"/>
        </a:p>
      </dgm:t>
    </dgm:pt>
    <dgm:pt modelId="{396D9914-6931-43FD-85D3-0E29236CEF4F}" type="sibTrans" cxnId="{87B922F4-5A71-4E57-A901-44F6F87A6934}">
      <dgm:prSet/>
      <dgm:spPr/>
      <dgm:t>
        <a:bodyPr/>
        <a:lstStyle/>
        <a:p>
          <a:endParaRPr kumimoji="1" lang="ja-JP" altLang="en-US"/>
        </a:p>
      </dgm:t>
    </dgm:pt>
    <dgm:pt modelId="{4ED3A725-F1C2-4E7A-9B7F-C48ECBEAD1DE}" type="pres">
      <dgm:prSet presAssocID="{3E16AD0A-80AD-4AC3-B722-8ABCB1121C47}" presName="linearFlow" presStyleCnt="0">
        <dgm:presLayoutVars>
          <dgm:resizeHandles val="exact"/>
        </dgm:presLayoutVars>
      </dgm:prSet>
      <dgm:spPr/>
    </dgm:pt>
    <dgm:pt modelId="{EF0B04A2-81F4-4D91-B47E-F6DEABEC1618}" type="pres">
      <dgm:prSet presAssocID="{0F96E415-9484-49B5-9344-1445D2D0F830}" presName="node" presStyleLbl="node1" presStyleIdx="0" presStyleCnt="4">
        <dgm:presLayoutVars>
          <dgm:bulletEnabled val="1"/>
        </dgm:presLayoutVars>
      </dgm:prSet>
      <dgm:spPr/>
    </dgm:pt>
    <dgm:pt modelId="{DCA7D577-A011-4C8D-A9B0-7C01BE972FE1}" type="pres">
      <dgm:prSet presAssocID="{09707023-6646-414E-BF3C-7DC238073778}" presName="sibTrans" presStyleLbl="sibTrans2D1" presStyleIdx="0" presStyleCnt="3"/>
      <dgm:spPr/>
    </dgm:pt>
    <dgm:pt modelId="{21BFF250-7918-4954-A9CD-B220832D9A50}" type="pres">
      <dgm:prSet presAssocID="{09707023-6646-414E-BF3C-7DC238073778}" presName="connectorText" presStyleLbl="sibTrans2D1" presStyleIdx="0" presStyleCnt="3"/>
      <dgm:spPr/>
    </dgm:pt>
    <dgm:pt modelId="{B9B95DEF-E6E1-467C-871D-040A40739030}" type="pres">
      <dgm:prSet presAssocID="{FF9F915C-6296-459E-948D-0232B025B486}" presName="node" presStyleLbl="node1" presStyleIdx="1" presStyleCnt="4">
        <dgm:presLayoutVars>
          <dgm:bulletEnabled val="1"/>
        </dgm:presLayoutVars>
      </dgm:prSet>
      <dgm:spPr/>
    </dgm:pt>
    <dgm:pt modelId="{8BC7B1F1-5BCA-4BAD-9C1A-1D3A8426D1BE}" type="pres">
      <dgm:prSet presAssocID="{D8C093AB-C8D2-476C-8068-BD14B585B2B4}" presName="sibTrans" presStyleLbl="sibTrans2D1" presStyleIdx="1" presStyleCnt="3"/>
      <dgm:spPr/>
    </dgm:pt>
    <dgm:pt modelId="{5EBCD9A9-C808-4980-84CB-8E967EEC9736}" type="pres">
      <dgm:prSet presAssocID="{D8C093AB-C8D2-476C-8068-BD14B585B2B4}" presName="connectorText" presStyleLbl="sibTrans2D1" presStyleIdx="1" presStyleCnt="3"/>
      <dgm:spPr/>
    </dgm:pt>
    <dgm:pt modelId="{D5A8D3F6-E83F-430B-903C-FB732B6D1788}" type="pres">
      <dgm:prSet presAssocID="{A7725DB5-27E4-4739-A684-E045D5380F00}" presName="node" presStyleLbl="node1" presStyleIdx="2" presStyleCnt="4">
        <dgm:presLayoutVars>
          <dgm:bulletEnabled val="1"/>
        </dgm:presLayoutVars>
      </dgm:prSet>
      <dgm:spPr/>
    </dgm:pt>
    <dgm:pt modelId="{9AC89A69-A5E5-446F-A2F8-367A3DAD18C3}" type="pres">
      <dgm:prSet presAssocID="{C55DF268-B13E-4D3E-A0BE-621C711B2254}" presName="sibTrans" presStyleLbl="sibTrans2D1" presStyleIdx="2" presStyleCnt="3"/>
      <dgm:spPr/>
    </dgm:pt>
    <dgm:pt modelId="{B0CA36BD-3742-4FEA-A976-27FC84A20768}" type="pres">
      <dgm:prSet presAssocID="{C55DF268-B13E-4D3E-A0BE-621C711B2254}" presName="connectorText" presStyleLbl="sibTrans2D1" presStyleIdx="2" presStyleCnt="3"/>
      <dgm:spPr/>
    </dgm:pt>
    <dgm:pt modelId="{CA5B4888-8B94-4ACF-9786-C487963DA3E4}" type="pres">
      <dgm:prSet presAssocID="{D2D7AE48-2CEC-4E7F-ADD4-2DFB4BA7AFB8}" presName="node" presStyleLbl="node1" presStyleIdx="3" presStyleCnt="4">
        <dgm:presLayoutVars>
          <dgm:bulletEnabled val="1"/>
        </dgm:presLayoutVars>
      </dgm:prSet>
      <dgm:spPr/>
    </dgm:pt>
  </dgm:ptLst>
  <dgm:cxnLst>
    <dgm:cxn modelId="{BEEF3104-4633-44ED-98DF-8723AB9C57C7}" type="presOf" srcId="{D2D7AE48-2CEC-4E7F-ADD4-2DFB4BA7AFB8}" destId="{CA5B4888-8B94-4ACF-9786-C487963DA3E4}" srcOrd="0" destOrd="0" presId="urn:microsoft.com/office/officeart/2005/8/layout/process2"/>
    <dgm:cxn modelId="{426D2416-AB8B-4C1B-939A-A040A2CBF36B}" srcId="{3E16AD0A-80AD-4AC3-B722-8ABCB1121C47}" destId="{0F96E415-9484-49B5-9344-1445D2D0F830}" srcOrd="0" destOrd="0" parTransId="{BFB896C4-97C3-4D54-AB8E-8D9AC1760E35}" sibTransId="{09707023-6646-414E-BF3C-7DC238073778}"/>
    <dgm:cxn modelId="{78BF471E-21EE-4D53-A0D2-1B8C1DED1DF1}" type="presOf" srcId="{0F96E415-9484-49B5-9344-1445D2D0F830}" destId="{EF0B04A2-81F4-4D91-B47E-F6DEABEC1618}" srcOrd="0" destOrd="0" presId="urn:microsoft.com/office/officeart/2005/8/layout/process2"/>
    <dgm:cxn modelId="{F5560422-8B6F-48F4-9102-3A0B4419696A}" type="presOf" srcId="{09707023-6646-414E-BF3C-7DC238073778}" destId="{21BFF250-7918-4954-A9CD-B220832D9A50}" srcOrd="1" destOrd="0" presId="urn:microsoft.com/office/officeart/2005/8/layout/process2"/>
    <dgm:cxn modelId="{83D11C5D-A827-47CB-A28F-A1C1F94E5D46}" srcId="{3E16AD0A-80AD-4AC3-B722-8ABCB1121C47}" destId="{FF9F915C-6296-459E-948D-0232B025B486}" srcOrd="1" destOrd="0" parTransId="{7B916B25-7F63-45F6-BC67-B8436A3B71F1}" sibTransId="{D8C093AB-C8D2-476C-8068-BD14B585B2B4}"/>
    <dgm:cxn modelId="{C1C2B845-91CB-496B-82A2-98095EACA18C}" type="presOf" srcId="{FF9F915C-6296-459E-948D-0232B025B486}" destId="{B9B95DEF-E6E1-467C-871D-040A40739030}" srcOrd="0" destOrd="0" presId="urn:microsoft.com/office/officeart/2005/8/layout/process2"/>
    <dgm:cxn modelId="{C9893F47-6BAE-48A4-B588-0B8AE2005891}" type="presOf" srcId="{C55DF268-B13E-4D3E-A0BE-621C711B2254}" destId="{B0CA36BD-3742-4FEA-A976-27FC84A20768}" srcOrd="1" destOrd="0" presId="urn:microsoft.com/office/officeart/2005/8/layout/process2"/>
    <dgm:cxn modelId="{BF439753-1236-4B5B-9186-DB7597D2C76D}" type="presOf" srcId="{C55DF268-B13E-4D3E-A0BE-621C711B2254}" destId="{9AC89A69-A5E5-446F-A2F8-367A3DAD18C3}" srcOrd="0" destOrd="0" presId="urn:microsoft.com/office/officeart/2005/8/layout/process2"/>
    <dgm:cxn modelId="{CB733956-1AE0-4CDC-9487-15E6AF112CA6}" type="presOf" srcId="{D8C093AB-C8D2-476C-8068-BD14B585B2B4}" destId="{8BC7B1F1-5BCA-4BAD-9C1A-1D3A8426D1BE}" srcOrd="0" destOrd="0" presId="urn:microsoft.com/office/officeart/2005/8/layout/process2"/>
    <dgm:cxn modelId="{3522F281-9CE4-4E37-83CB-E5AD567EE206}" type="presOf" srcId="{A7725DB5-27E4-4739-A684-E045D5380F00}" destId="{D5A8D3F6-E83F-430B-903C-FB732B6D1788}" srcOrd="0" destOrd="0" presId="urn:microsoft.com/office/officeart/2005/8/layout/process2"/>
    <dgm:cxn modelId="{0F7711A3-031F-47EF-9114-2E5217E43F64}" type="presOf" srcId="{3E16AD0A-80AD-4AC3-B722-8ABCB1121C47}" destId="{4ED3A725-F1C2-4E7A-9B7F-C48ECBEAD1DE}" srcOrd="0" destOrd="0" presId="urn:microsoft.com/office/officeart/2005/8/layout/process2"/>
    <dgm:cxn modelId="{C86A29A3-7E6F-41EA-977A-7810B31A35C0}" srcId="{3E16AD0A-80AD-4AC3-B722-8ABCB1121C47}" destId="{A7725DB5-27E4-4739-A684-E045D5380F00}" srcOrd="2" destOrd="0" parTransId="{99A295F8-334C-4B11-A067-EB91D70CEECB}" sibTransId="{C55DF268-B13E-4D3E-A0BE-621C711B2254}"/>
    <dgm:cxn modelId="{B73EC0E1-2389-43D8-9186-DFE1903533A6}" type="presOf" srcId="{D8C093AB-C8D2-476C-8068-BD14B585B2B4}" destId="{5EBCD9A9-C808-4980-84CB-8E967EEC9736}" srcOrd="1" destOrd="0" presId="urn:microsoft.com/office/officeart/2005/8/layout/process2"/>
    <dgm:cxn modelId="{C795A2F2-376C-483B-BED4-250FBE675539}" type="presOf" srcId="{09707023-6646-414E-BF3C-7DC238073778}" destId="{DCA7D577-A011-4C8D-A9B0-7C01BE972FE1}" srcOrd="0" destOrd="0" presId="urn:microsoft.com/office/officeart/2005/8/layout/process2"/>
    <dgm:cxn modelId="{87B922F4-5A71-4E57-A901-44F6F87A6934}" srcId="{3E16AD0A-80AD-4AC3-B722-8ABCB1121C47}" destId="{D2D7AE48-2CEC-4E7F-ADD4-2DFB4BA7AFB8}" srcOrd="3" destOrd="0" parTransId="{E7624419-952A-4E6C-9C57-6599A35D4ED6}" sibTransId="{396D9914-6931-43FD-85D3-0E29236CEF4F}"/>
    <dgm:cxn modelId="{9FD55D29-5E07-445F-8A1A-359F88AA387E}" type="presParOf" srcId="{4ED3A725-F1C2-4E7A-9B7F-C48ECBEAD1DE}" destId="{EF0B04A2-81F4-4D91-B47E-F6DEABEC1618}" srcOrd="0" destOrd="0" presId="urn:microsoft.com/office/officeart/2005/8/layout/process2"/>
    <dgm:cxn modelId="{B461DAFB-0326-477E-ACC0-0491A61AC14C}" type="presParOf" srcId="{4ED3A725-F1C2-4E7A-9B7F-C48ECBEAD1DE}" destId="{DCA7D577-A011-4C8D-A9B0-7C01BE972FE1}" srcOrd="1" destOrd="0" presId="urn:microsoft.com/office/officeart/2005/8/layout/process2"/>
    <dgm:cxn modelId="{9435A749-3249-4521-860E-40C4A6FF9777}" type="presParOf" srcId="{DCA7D577-A011-4C8D-A9B0-7C01BE972FE1}" destId="{21BFF250-7918-4954-A9CD-B220832D9A50}" srcOrd="0" destOrd="0" presId="urn:microsoft.com/office/officeart/2005/8/layout/process2"/>
    <dgm:cxn modelId="{4D30D3FF-91D9-4574-A83B-6883C692CF2A}" type="presParOf" srcId="{4ED3A725-F1C2-4E7A-9B7F-C48ECBEAD1DE}" destId="{B9B95DEF-E6E1-467C-871D-040A40739030}" srcOrd="2" destOrd="0" presId="urn:microsoft.com/office/officeart/2005/8/layout/process2"/>
    <dgm:cxn modelId="{455CBD54-70AB-46F3-8E20-BDE6E5B3DC27}" type="presParOf" srcId="{4ED3A725-F1C2-4E7A-9B7F-C48ECBEAD1DE}" destId="{8BC7B1F1-5BCA-4BAD-9C1A-1D3A8426D1BE}" srcOrd="3" destOrd="0" presId="urn:microsoft.com/office/officeart/2005/8/layout/process2"/>
    <dgm:cxn modelId="{F6F9BE82-4742-4F65-AF1E-546C09AA934C}" type="presParOf" srcId="{8BC7B1F1-5BCA-4BAD-9C1A-1D3A8426D1BE}" destId="{5EBCD9A9-C808-4980-84CB-8E967EEC9736}" srcOrd="0" destOrd="0" presId="urn:microsoft.com/office/officeart/2005/8/layout/process2"/>
    <dgm:cxn modelId="{27C8DD2E-BBBB-4641-9B83-C8C080116652}" type="presParOf" srcId="{4ED3A725-F1C2-4E7A-9B7F-C48ECBEAD1DE}" destId="{D5A8D3F6-E83F-430B-903C-FB732B6D1788}" srcOrd="4" destOrd="0" presId="urn:microsoft.com/office/officeart/2005/8/layout/process2"/>
    <dgm:cxn modelId="{5A398666-D1DE-49A6-A75A-CEBE58A39271}" type="presParOf" srcId="{4ED3A725-F1C2-4E7A-9B7F-C48ECBEAD1DE}" destId="{9AC89A69-A5E5-446F-A2F8-367A3DAD18C3}" srcOrd="5" destOrd="0" presId="urn:microsoft.com/office/officeart/2005/8/layout/process2"/>
    <dgm:cxn modelId="{45F1A71E-01FB-4C16-BAB3-5A03EB069FE6}" type="presParOf" srcId="{9AC89A69-A5E5-446F-A2F8-367A3DAD18C3}" destId="{B0CA36BD-3742-4FEA-A976-27FC84A20768}" srcOrd="0" destOrd="0" presId="urn:microsoft.com/office/officeart/2005/8/layout/process2"/>
    <dgm:cxn modelId="{BF549CC1-E459-4E2A-90E0-D9E1BD0FFBB7}" type="presParOf" srcId="{4ED3A725-F1C2-4E7A-9B7F-C48ECBEAD1DE}" destId="{CA5B4888-8B94-4ACF-9786-C487963DA3E4}"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B9CA92-365A-4865-87A4-1ACD713E2706}" type="doc">
      <dgm:prSet loTypeId="urn:microsoft.com/office/officeart/2005/8/layout/hChevron3" loCatId="process" qsTypeId="urn:microsoft.com/office/officeart/2005/8/quickstyle/simple1" qsCatId="simple" csTypeId="urn:microsoft.com/office/officeart/2005/8/colors/colorful1" csCatId="colorful" phldr="1"/>
      <dgm:spPr/>
      <dgm:t>
        <a:bodyPr/>
        <a:lstStyle/>
        <a:p>
          <a:endParaRPr kumimoji="1" lang="ja-JP" altLang="en-US"/>
        </a:p>
      </dgm:t>
    </dgm:pt>
    <dgm:pt modelId="{87B01D62-6B88-41EB-8A86-94E152779A81}">
      <dgm:prSet/>
      <dgm:spPr/>
      <dgm:t>
        <a:bodyPr/>
        <a:lstStyle/>
        <a:p>
          <a:r>
            <a:rPr kumimoji="1" lang="ja-JP" b="1" dirty="0"/>
            <a:t>大規模データ収集</a:t>
          </a:r>
          <a:endParaRPr lang="ja-JP" b="1" dirty="0"/>
        </a:p>
      </dgm:t>
    </dgm:pt>
    <dgm:pt modelId="{8A6B7CF7-52F8-40BC-92D9-E290716E4C56}" type="parTrans" cxnId="{A2E2D5B2-E6B6-499C-9F49-1EAC499BED28}">
      <dgm:prSet/>
      <dgm:spPr/>
      <dgm:t>
        <a:bodyPr/>
        <a:lstStyle/>
        <a:p>
          <a:endParaRPr kumimoji="1" lang="ja-JP" altLang="en-US" b="1"/>
        </a:p>
      </dgm:t>
    </dgm:pt>
    <dgm:pt modelId="{52536A04-9E5C-4E28-B7BD-091E307D9624}" type="sibTrans" cxnId="{A2E2D5B2-E6B6-499C-9F49-1EAC499BED28}">
      <dgm:prSet/>
      <dgm:spPr/>
      <dgm:t>
        <a:bodyPr/>
        <a:lstStyle/>
        <a:p>
          <a:endParaRPr kumimoji="1" lang="ja-JP" altLang="en-US" b="1"/>
        </a:p>
      </dgm:t>
    </dgm:pt>
    <dgm:pt modelId="{02021B00-3D51-44DF-9689-AACD423F3FDE}">
      <dgm:prSet/>
      <dgm:spPr/>
      <dgm:t>
        <a:bodyPr/>
        <a:lstStyle/>
        <a:p>
          <a:r>
            <a:rPr kumimoji="1" lang="ja-JP" b="1"/>
            <a:t>データセット作成</a:t>
          </a:r>
          <a:endParaRPr lang="ja-JP" b="1"/>
        </a:p>
      </dgm:t>
    </dgm:pt>
    <dgm:pt modelId="{B70DA39F-0DB9-45B4-B53D-A0CA25EB35A9}" type="parTrans" cxnId="{06D0902A-B09C-49A7-B9B4-49151F7E9C06}">
      <dgm:prSet/>
      <dgm:spPr/>
      <dgm:t>
        <a:bodyPr/>
        <a:lstStyle/>
        <a:p>
          <a:endParaRPr kumimoji="1" lang="ja-JP" altLang="en-US" b="1"/>
        </a:p>
      </dgm:t>
    </dgm:pt>
    <dgm:pt modelId="{722E268A-40E1-47D6-AD40-054D25EC3366}" type="sibTrans" cxnId="{06D0902A-B09C-49A7-B9B4-49151F7E9C06}">
      <dgm:prSet/>
      <dgm:spPr/>
      <dgm:t>
        <a:bodyPr/>
        <a:lstStyle/>
        <a:p>
          <a:endParaRPr kumimoji="1" lang="ja-JP" altLang="en-US" b="1"/>
        </a:p>
      </dgm:t>
    </dgm:pt>
    <dgm:pt modelId="{11B3C352-D933-4B0F-B719-7019A8E6FD18}">
      <dgm:prSet/>
      <dgm:spPr/>
      <dgm:t>
        <a:bodyPr/>
        <a:lstStyle/>
        <a:p>
          <a:r>
            <a:rPr kumimoji="1" lang="ja-JP" b="1" dirty="0"/>
            <a:t>統計・</a:t>
          </a:r>
          <a:r>
            <a:rPr kumimoji="1" lang="en-US" b="1" dirty="0"/>
            <a:t>AI</a:t>
          </a:r>
          <a:r>
            <a:rPr kumimoji="1" lang="ja-JP" b="1" dirty="0"/>
            <a:t>モデルによるデータ解析</a:t>
          </a:r>
          <a:endParaRPr lang="ja-JP" b="1" dirty="0"/>
        </a:p>
      </dgm:t>
    </dgm:pt>
    <dgm:pt modelId="{475D9D55-C7CB-4482-8405-F5CB5E96E9DB}" type="parTrans" cxnId="{126931AF-31CE-4585-AB5C-62340BDCE4A9}">
      <dgm:prSet/>
      <dgm:spPr/>
      <dgm:t>
        <a:bodyPr/>
        <a:lstStyle/>
        <a:p>
          <a:endParaRPr kumimoji="1" lang="ja-JP" altLang="en-US" b="1"/>
        </a:p>
      </dgm:t>
    </dgm:pt>
    <dgm:pt modelId="{5EF70887-EC62-43DE-B9CF-8C5FB6ECA5CE}" type="sibTrans" cxnId="{126931AF-31CE-4585-AB5C-62340BDCE4A9}">
      <dgm:prSet/>
      <dgm:spPr/>
      <dgm:t>
        <a:bodyPr/>
        <a:lstStyle/>
        <a:p>
          <a:endParaRPr kumimoji="1" lang="ja-JP" altLang="en-US" b="1"/>
        </a:p>
      </dgm:t>
    </dgm:pt>
    <dgm:pt modelId="{193A4E24-6561-45EB-9FD6-5D4838D551FD}" type="pres">
      <dgm:prSet presAssocID="{F1B9CA92-365A-4865-87A4-1ACD713E2706}" presName="Name0" presStyleCnt="0">
        <dgm:presLayoutVars>
          <dgm:dir/>
          <dgm:resizeHandles val="exact"/>
        </dgm:presLayoutVars>
      </dgm:prSet>
      <dgm:spPr/>
    </dgm:pt>
    <dgm:pt modelId="{58B81E0D-A6D5-40BC-B30C-D536028BD862}" type="pres">
      <dgm:prSet presAssocID="{87B01D62-6B88-41EB-8A86-94E152779A81}" presName="parTxOnly" presStyleLbl="node1" presStyleIdx="0" presStyleCnt="3">
        <dgm:presLayoutVars>
          <dgm:bulletEnabled val="1"/>
        </dgm:presLayoutVars>
      </dgm:prSet>
      <dgm:spPr/>
    </dgm:pt>
    <dgm:pt modelId="{A3A3AE37-5521-4595-BB76-47A1E945711B}" type="pres">
      <dgm:prSet presAssocID="{52536A04-9E5C-4E28-B7BD-091E307D9624}" presName="parSpace" presStyleCnt="0"/>
      <dgm:spPr/>
    </dgm:pt>
    <dgm:pt modelId="{72309021-BE09-4872-BE9C-57EB9DDD6D8D}" type="pres">
      <dgm:prSet presAssocID="{02021B00-3D51-44DF-9689-AACD423F3FDE}" presName="parTxOnly" presStyleLbl="node1" presStyleIdx="1" presStyleCnt="3">
        <dgm:presLayoutVars>
          <dgm:bulletEnabled val="1"/>
        </dgm:presLayoutVars>
      </dgm:prSet>
      <dgm:spPr/>
    </dgm:pt>
    <dgm:pt modelId="{E13B8723-9302-4607-8D51-3F7B1E96CDE3}" type="pres">
      <dgm:prSet presAssocID="{722E268A-40E1-47D6-AD40-054D25EC3366}" presName="parSpace" presStyleCnt="0"/>
      <dgm:spPr/>
    </dgm:pt>
    <dgm:pt modelId="{66E6129B-D9A6-44C9-975F-918EF0316D2A}" type="pres">
      <dgm:prSet presAssocID="{11B3C352-D933-4B0F-B719-7019A8E6FD18}" presName="parTxOnly" presStyleLbl="node1" presStyleIdx="2" presStyleCnt="3">
        <dgm:presLayoutVars>
          <dgm:bulletEnabled val="1"/>
        </dgm:presLayoutVars>
      </dgm:prSet>
      <dgm:spPr/>
    </dgm:pt>
  </dgm:ptLst>
  <dgm:cxnLst>
    <dgm:cxn modelId="{06D0902A-B09C-49A7-B9B4-49151F7E9C06}" srcId="{F1B9CA92-365A-4865-87A4-1ACD713E2706}" destId="{02021B00-3D51-44DF-9689-AACD423F3FDE}" srcOrd="1" destOrd="0" parTransId="{B70DA39F-0DB9-45B4-B53D-A0CA25EB35A9}" sibTransId="{722E268A-40E1-47D6-AD40-054D25EC3366}"/>
    <dgm:cxn modelId="{D595EE2F-C7BA-40B5-909D-A96B75D858D4}" type="presOf" srcId="{11B3C352-D933-4B0F-B719-7019A8E6FD18}" destId="{66E6129B-D9A6-44C9-975F-918EF0316D2A}" srcOrd="0" destOrd="0" presId="urn:microsoft.com/office/officeart/2005/8/layout/hChevron3"/>
    <dgm:cxn modelId="{20D30462-29DF-4254-9E82-DEC984E787BF}" type="presOf" srcId="{87B01D62-6B88-41EB-8A86-94E152779A81}" destId="{58B81E0D-A6D5-40BC-B30C-D536028BD862}" srcOrd="0" destOrd="0" presId="urn:microsoft.com/office/officeart/2005/8/layout/hChevron3"/>
    <dgm:cxn modelId="{57D1D47B-7C7B-4370-AA20-85EB631EBEEA}" type="presOf" srcId="{F1B9CA92-365A-4865-87A4-1ACD713E2706}" destId="{193A4E24-6561-45EB-9FD6-5D4838D551FD}" srcOrd="0" destOrd="0" presId="urn:microsoft.com/office/officeart/2005/8/layout/hChevron3"/>
    <dgm:cxn modelId="{126931AF-31CE-4585-AB5C-62340BDCE4A9}" srcId="{F1B9CA92-365A-4865-87A4-1ACD713E2706}" destId="{11B3C352-D933-4B0F-B719-7019A8E6FD18}" srcOrd="2" destOrd="0" parTransId="{475D9D55-C7CB-4482-8405-F5CB5E96E9DB}" sibTransId="{5EF70887-EC62-43DE-B9CF-8C5FB6ECA5CE}"/>
    <dgm:cxn modelId="{A2E2D5B2-E6B6-499C-9F49-1EAC499BED28}" srcId="{F1B9CA92-365A-4865-87A4-1ACD713E2706}" destId="{87B01D62-6B88-41EB-8A86-94E152779A81}" srcOrd="0" destOrd="0" parTransId="{8A6B7CF7-52F8-40BC-92D9-E290716E4C56}" sibTransId="{52536A04-9E5C-4E28-B7BD-091E307D9624}"/>
    <dgm:cxn modelId="{12E229F0-CBA8-4A3A-9A4C-D9765EAE8FB3}" type="presOf" srcId="{02021B00-3D51-44DF-9689-AACD423F3FDE}" destId="{72309021-BE09-4872-BE9C-57EB9DDD6D8D}" srcOrd="0" destOrd="0" presId="urn:microsoft.com/office/officeart/2005/8/layout/hChevron3"/>
    <dgm:cxn modelId="{A66A3DF2-8C4F-47A4-9BBE-7A2643383D41}" type="presParOf" srcId="{193A4E24-6561-45EB-9FD6-5D4838D551FD}" destId="{58B81E0D-A6D5-40BC-B30C-D536028BD862}" srcOrd="0" destOrd="0" presId="urn:microsoft.com/office/officeart/2005/8/layout/hChevron3"/>
    <dgm:cxn modelId="{950509D0-0298-4F46-9461-58F9B8907C39}" type="presParOf" srcId="{193A4E24-6561-45EB-9FD6-5D4838D551FD}" destId="{A3A3AE37-5521-4595-BB76-47A1E945711B}" srcOrd="1" destOrd="0" presId="urn:microsoft.com/office/officeart/2005/8/layout/hChevron3"/>
    <dgm:cxn modelId="{2F5BB3F3-6B2C-4B09-B3CB-5F5FA5CFF1E3}" type="presParOf" srcId="{193A4E24-6561-45EB-9FD6-5D4838D551FD}" destId="{72309021-BE09-4872-BE9C-57EB9DDD6D8D}" srcOrd="2" destOrd="0" presId="urn:microsoft.com/office/officeart/2005/8/layout/hChevron3"/>
    <dgm:cxn modelId="{CA22B867-ABAD-45FC-A588-E6417253A885}" type="presParOf" srcId="{193A4E24-6561-45EB-9FD6-5D4838D551FD}" destId="{E13B8723-9302-4607-8D51-3F7B1E96CDE3}" srcOrd="3" destOrd="0" presId="urn:microsoft.com/office/officeart/2005/8/layout/hChevron3"/>
    <dgm:cxn modelId="{D1D2E711-615F-4499-AD62-69C72B85557A}" type="presParOf" srcId="{193A4E24-6561-45EB-9FD6-5D4838D551FD}" destId="{66E6129B-D9A6-44C9-975F-918EF0316D2A}"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B04A2-81F4-4D91-B47E-F6DEABEC1618}">
      <dsp:nvSpPr>
        <dsp:cNvPr id="0" name=""/>
        <dsp:cNvSpPr/>
      </dsp:nvSpPr>
      <dsp:spPr>
        <a:xfrm>
          <a:off x="1725211" y="2273"/>
          <a:ext cx="2975315" cy="845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口コミテキストを単語分割</a:t>
          </a:r>
          <a:endParaRPr lang="ja-JP" sz="1800" kern="1200"/>
        </a:p>
      </dsp:txBody>
      <dsp:txXfrm>
        <a:off x="1749977" y="27039"/>
        <a:ext cx="2925783" cy="796028"/>
      </dsp:txXfrm>
    </dsp:sp>
    <dsp:sp modelId="{DCA7D577-A011-4C8D-A9B0-7C01BE972FE1}">
      <dsp:nvSpPr>
        <dsp:cNvPr id="0" name=""/>
        <dsp:cNvSpPr/>
      </dsp:nvSpPr>
      <dsp:spPr>
        <a:xfrm rot="5400000">
          <a:off x="3054326" y="868972"/>
          <a:ext cx="317085" cy="3805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rot="-5400000">
        <a:off x="3098718" y="900681"/>
        <a:ext cx="228302" cy="221960"/>
      </dsp:txXfrm>
    </dsp:sp>
    <dsp:sp modelId="{B9B95DEF-E6E1-467C-871D-040A40739030}">
      <dsp:nvSpPr>
        <dsp:cNvPr id="0" name=""/>
        <dsp:cNvSpPr/>
      </dsp:nvSpPr>
      <dsp:spPr>
        <a:xfrm>
          <a:off x="1725211" y="1270613"/>
          <a:ext cx="2975315" cy="845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データセットに変換</a:t>
          </a:r>
          <a:endParaRPr lang="ja-JP" sz="1800" kern="1200"/>
        </a:p>
      </dsp:txBody>
      <dsp:txXfrm>
        <a:off x="1749977" y="1295379"/>
        <a:ext cx="2925783" cy="796028"/>
      </dsp:txXfrm>
    </dsp:sp>
    <dsp:sp modelId="{8BC7B1F1-5BCA-4BAD-9C1A-1D3A8426D1BE}">
      <dsp:nvSpPr>
        <dsp:cNvPr id="0" name=""/>
        <dsp:cNvSpPr/>
      </dsp:nvSpPr>
      <dsp:spPr>
        <a:xfrm rot="5400000">
          <a:off x="3054326" y="2137312"/>
          <a:ext cx="317085" cy="3805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rot="-5400000">
        <a:off x="3098718" y="2169021"/>
        <a:ext cx="228302" cy="221960"/>
      </dsp:txXfrm>
    </dsp:sp>
    <dsp:sp modelId="{D5A8D3F6-E83F-430B-903C-FB732B6D1788}">
      <dsp:nvSpPr>
        <dsp:cNvPr id="0" name=""/>
        <dsp:cNvSpPr/>
      </dsp:nvSpPr>
      <dsp:spPr>
        <a:xfrm>
          <a:off x="1725211" y="2538954"/>
          <a:ext cx="2975315" cy="845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特徴量エンジニアリング</a:t>
          </a:r>
          <a:endParaRPr lang="ja-JP" sz="1800" kern="1200"/>
        </a:p>
      </dsp:txBody>
      <dsp:txXfrm>
        <a:off x="1749977" y="2563720"/>
        <a:ext cx="2925783" cy="796028"/>
      </dsp:txXfrm>
    </dsp:sp>
    <dsp:sp modelId="{9AC89A69-A5E5-446F-A2F8-367A3DAD18C3}">
      <dsp:nvSpPr>
        <dsp:cNvPr id="0" name=""/>
        <dsp:cNvSpPr/>
      </dsp:nvSpPr>
      <dsp:spPr>
        <a:xfrm rot="5400000">
          <a:off x="3054326" y="3405653"/>
          <a:ext cx="317085" cy="3805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rot="-5400000">
        <a:off x="3098718" y="3437362"/>
        <a:ext cx="228302" cy="221960"/>
      </dsp:txXfrm>
    </dsp:sp>
    <dsp:sp modelId="{CA5B4888-8B94-4ACF-9786-C487963DA3E4}">
      <dsp:nvSpPr>
        <dsp:cNvPr id="0" name=""/>
        <dsp:cNvSpPr/>
      </dsp:nvSpPr>
      <dsp:spPr>
        <a:xfrm>
          <a:off x="1725211" y="3807294"/>
          <a:ext cx="2975315" cy="845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sz="1800" kern="1200"/>
            <a:t>主成分分析</a:t>
          </a:r>
          <a:endParaRPr lang="ja-JP" sz="1800" kern="1200"/>
        </a:p>
      </dsp:txBody>
      <dsp:txXfrm>
        <a:off x="1749977" y="3832060"/>
        <a:ext cx="2925783" cy="796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81E0D-A6D5-40BC-B30C-D536028BD862}">
      <dsp:nvSpPr>
        <dsp:cNvPr id="0" name=""/>
        <dsp:cNvSpPr/>
      </dsp:nvSpPr>
      <dsp:spPr>
        <a:xfrm>
          <a:off x="4354" y="726434"/>
          <a:ext cx="3807716" cy="1523086"/>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kumimoji="1" lang="ja-JP" sz="2400" b="1" kern="1200" dirty="0"/>
            <a:t>大規模データ収集</a:t>
          </a:r>
          <a:endParaRPr lang="ja-JP" sz="2400" b="1" kern="1200" dirty="0"/>
        </a:p>
      </dsp:txBody>
      <dsp:txXfrm>
        <a:off x="4354" y="726434"/>
        <a:ext cx="3426945" cy="1523086"/>
      </dsp:txXfrm>
    </dsp:sp>
    <dsp:sp modelId="{72309021-BE09-4872-BE9C-57EB9DDD6D8D}">
      <dsp:nvSpPr>
        <dsp:cNvPr id="0" name=""/>
        <dsp:cNvSpPr/>
      </dsp:nvSpPr>
      <dsp:spPr>
        <a:xfrm>
          <a:off x="3050527" y="726434"/>
          <a:ext cx="3807716" cy="1523086"/>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kumimoji="1" lang="ja-JP" sz="2400" b="1" kern="1200"/>
            <a:t>データセット作成</a:t>
          </a:r>
          <a:endParaRPr lang="ja-JP" sz="2400" b="1" kern="1200"/>
        </a:p>
      </dsp:txBody>
      <dsp:txXfrm>
        <a:off x="3812070" y="726434"/>
        <a:ext cx="2284630" cy="1523086"/>
      </dsp:txXfrm>
    </dsp:sp>
    <dsp:sp modelId="{66E6129B-D9A6-44C9-975F-918EF0316D2A}">
      <dsp:nvSpPr>
        <dsp:cNvPr id="0" name=""/>
        <dsp:cNvSpPr/>
      </dsp:nvSpPr>
      <dsp:spPr>
        <a:xfrm>
          <a:off x="6096700" y="726434"/>
          <a:ext cx="3807716" cy="1523086"/>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kumimoji="1" lang="ja-JP" sz="2400" b="1" kern="1200" dirty="0"/>
            <a:t>統計・</a:t>
          </a:r>
          <a:r>
            <a:rPr kumimoji="1" lang="en-US" sz="2400" b="1" kern="1200" dirty="0"/>
            <a:t>AI</a:t>
          </a:r>
          <a:r>
            <a:rPr kumimoji="1" lang="ja-JP" sz="2400" b="1" kern="1200" dirty="0"/>
            <a:t>モデルによるデータ解析</a:t>
          </a:r>
          <a:endParaRPr lang="ja-JP" sz="2400" b="1" kern="1200" dirty="0"/>
        </a:p>
      </dsp:txBody>
      <dsp:txXfrm>
        <a:off x="6858243" y="726434"/>
        <a:ext cx="2284630" cy="1523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DE008-F1A2-4A7E-9BD5-C33BC23B3D49}" type="datetimeFigureOut">
              <a:rPr kumimoji="1" lang="ja-JP" altLang="en-US" smtClean="0"/>
              <a:t>2025/4/16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7FED2-829D-4049-B3DA-C2FF573B60B5}" type="slidenum">
              <a:rPr kumimoji="1" lang="ja-JP" altLang="en-US" smtClean="0"/>
              <a:t>‹#›</a:t>
            </a:fld>
            <a:endParaRPr kumimoji="1" lang="ja-JP" altLang="en-US"/>
          </a:p>
        </p:txBody>
      </p:sp>
    </p:spTree>
    <p:extLst>
      <p:ext uri="{BB962C8B-B14F-4D97-AF65-F5344CB8AC3E}">
        <p14:creationId xmlns:p14="http://schemas.microsoft.com/office/powerpoint/2010/main" val="17352404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4694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750168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97650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035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12033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142012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83991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659446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3761197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380686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BC02D7-CBD1-4D33-B166-78A898DF0F76}" type="datetimeFigureOut">
              <a:rPr kumimoji="1" lang="ja-JP" altLang="en-US" smtClean="0"/>
              <a:t>2025/4/16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205703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C02D7-CBD1-4D33-B166-78A898DF0F76}" type="datetimeFigureOut">
              <a:rPr kumimoji="1" lang="ja-JP" altLang="en-US" smtClean="0"/>
              <a:t>2025/4/16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05ECF2-9EE9-4E94-BB06-97D79EC54085}" type="slidenum">
              <a:rPr kumimoji="1" lang="ja-JP" altLang="en-US" smtClean="0"/>
              <a:t>‹#›</a:t>
            </a:fld>
            <a:endParaRPr kumimoji="1" lang="ja-JP" altLang="en-US"/>
          </a:p>
        </p:txBody>
      </p:sp>
    </p:spTree>
    <p:extLst>
      <p:ext uri="{BB962C8B-B14F-4D97-AF65-F5344CB8AC3E}">
        <p14:creationId xmlns:p14="http://schemas.microsoft.com/office/powerpoint/2010/main" val="10463773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udemy.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qiita.com/" TargetMode="External"/><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mathtrain.jp/"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earch.yahoo.co.jp/realtime"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ookpad.com/jp/search/%E6%9D%8F%E4%BB%81%E8%B1%86%E8%85%90?event=search.search_leads&amp;excluded_keywords=&amp;minimum_number_of_cooksnaps=10"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cookpad.com/jp/recipes/19308294-%E3%81%A8%E3%82%8D%E3%81%A8%E3%82%8D%E3%81%B7%E3%82%8B%E3%81%B7%E3%82%8B%E6%BF%83%E5%8E%9A%E6%9D%8F%E4%BB%81%E8%B1%86%E8%85%90/cooksnap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hyperlink" Target="https://github.com/ueharaLab/NLP_4-Classifier/blob/main/tf_idf.md" TargetMode="External"/><Relationship Id="rId5" Type="http://schemas.openxmlformats.org/officeDocument/2006/relationships/image" Target="../media/image120.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50.png"/><Relationship Id="rId7" Type="http://schemas.openxmlformats.org/officeDocument/2006/relationships/image" Target="../media/image20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0.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0DF4DB4-0544-435C-992C-E0E55AA5E14F}"/>
              </a:ext>
            </a:extLst>
          </p:cNvPr>
          <p:cNvSpPr txBox="1"/>
          <p:nvPr/>
        </p:nvSpPr>
        <p:spPr>
          <a:xfrm>
            <a:off x="58172" y="2659559"/>
            <a:ext cx="7098383" cy="769441"/>
          </a:xfrm>
          <a:prstGeom prst="rect">
            <a:avLst/>
          </a:prstGeom>
          <a:noFill/>
        </p:spPr>
        <p:txBody>
          <a:bodyPr wrap="square" rtlCol="0">
            <a:spAutoFit/>
          </a:bodyPr>
          <a:lstStyle/>
          <a:p>
            <a:pPr algn="ctr"/>
            <a:r>
              <a:rPr kumimoji="1" lang="ja-JP" altLang="en-US" sz="4400" b="1" dirty="0">
                <a:latin typeface="メイリオ" panose="020B0604030504040204" pitchFamily="50" charset="-128"/>
                <a:ea typeface="メイリオ" panose="020B0604030504040204" pitchFamily="50" charset="-128"/>
              </a:rPr>
              <a:t>テキストマイニング</a:t>
            </a:r>
            <a:r>
              <a:rPr kumimoji="1" lang="en-US" altLang="ja-JP" sz="4400" b="1" dirty="0">
                <a:latin typeface="メイリオ" panose="020B0604030504040204" pitchFamily="50" charset="-128"/>
                <a:ea typeface="メイリオ" panose="020B0604030504040204" pitchFamily="50" charset="-128"/>
              </a:rPr>
              <a:t>Ⅰ</a:t>
            </a:r>
            <a:endParaRPr kumimoji="1" lang="ja-JP" altLang="en-US" sz="4400" b="1"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C2796801-46CF-4631-A76B-14D8C1262554}"/>
              </a:ext>
            </a:extLst>
          </p:cNvPr>
          <p:cNvSpPr txBox="1"/>
          <p:nvPr/>
        </p:nvSpPr>
        <p:spPr>
          <a:xfrm>
            <a:off x="618380" y="3429000"/>
            <a:ext cx="3195686"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イントロダクション</a:t>
            </a:r>
          </a:p>
        </p:txBody>
      </p:sp>
      <p:sp>
        <p:nvSpPr>
          <p:cNvPr id="3" name="テキスト ボックス 2">
            <a:extLst>
              <a:ext uri="{FF2B5EF4-FFF2-40B4-BE49-F238E27FC236}">
                <a16:creationId xmlns:a16="http://schemas.microsoft.com/office/drawing/2014/main" id="{9A1062A5-5F65-E18E-2E6C-024A2EEB5D3F}"/>
              </a:ext>
            </a:extLst>
          </p:cNvPr>
          <p:cNvSpPr txBox="1"/>
          <p:nvPr/>
        </p:nvSpPr>
        <p:spPr>
          <a:xfrm>
            <a:off x="989215" y="4638502"/>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上原　宏</a:t>
            </a:r>
          </a:p>
        </p:txBody>
      </p:sp>
    </p:spTree>
    <p:extLst>
      <p:ext uri="{BB962C8B-B14F-4D97-AF65-F5344CB8AC3E}">
        <p14:creationId xmlns:p14="http://schemas.microsoft.com/office/powerpoint/2010/main" val="117530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541368F-70E8-78FA-2483-238C9071203E}"/>
              </a:ext>
            </a:extLst>
          </p:cNvPr>
          <p:cNvSpPr txBox="1"/>
          <p:nvPr/>
        </p:nvSpPr>
        <p:spPr>
          <a:xfrm>
            <a:off x="690465" y="271723"/>
            <a:ext cx="757130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この授業の道具　～　テキストエディタ</a:t>
            </a:r>
          </a:p>
        </p:txBody>
      </p:sp>
      <p:sp>
        <p:nvSpPr>
          <p:cNvPr id="10" name="テキスト ボックス 9">
            <a:extLst>
              <a:ext uri="{FF2B5EF4-FFF2-40B4-BE49-F238E27FC236}">
                <a16:creationId xmlns:a16="http://schemas.microsoft.com/office/drawing/2014/main" id="{3C034EA2-0865-BECE-1B94-77281922004A}"/>
              </a:ext>
            </a:extLst>
          </p:cNvPr>
          <p:cNvSpPr txBox="1"/>
          <p:nvPr/>
        </p:nvSpPr>
        <p:spPr>
          <a:xfrm>
            <a:off x="690465" y="856498"/>
            <a:ext cx="10941893" cy="1569660"/>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職業プログラマが通常使うプログラミングの道具（他のプログラミング言語には</a:t>
            </a:r>
            <a:r>
              <a:rPr kumimoji="1" lang="en-US" altLang="ja-JP" sz="2400" dirty="0" err="1">
                <a:latin typeface="メイリオ" panose="020B0604030504040204" pitchFamily="50" charset="-128"/>
                <a:ea typeface="メイリオ" panose="020B0604030504040204" pitchFamily="50" charset="-128"/>
              </a:rPr>
              <a:t>Jupyter</a:t>
            </a:r>
            <a:r>
              <a:rPr kumimoji="1" lang="ja-JP" altLang="en-US" sz="2400" dirty="0">
                <a:latin typeface="メイリオ" panose="020B0604030504040204" pitchFamily="50" charset="-128"/>
                <a:ea typeface="メイリオ" panose="020B0604030504040204" pitchFamily="50" charset="-128"/>
              </a:rPr>
              <a:t>のようなものはない）</a:t>
            </a:r>
            <a:endParaRPr kumimoji="1" lang="en-US" altLang="ja-JP" sz="2400" dirty="0">
              <a:latin typeface="メイリオ" panose="020B0604030504040204" pitchFamily="50" charset="-128"/>
              <a:ea typeface="メイリオ" panose="020B0604030504040204" pitchFamily="50" charset="-128"/>
            </a:endParaRPr>
          </a:p>
          <a:p>
            <a:pPr marL="457200" indent="-457200">
              <a:buFont typeface="+mj-lt"/>
              <a:buAutoNum type="arabicPeriod"/>
            </a:pPr>
            <a:r>
              <a:rPr kumimoji="1" lang="en-US" altLang="ja-JP" sz="2400" dirty="0">
                <a:latin typeface="メイリオ" panose="020B0604030504040204" pitchFamily="50" charset="-128"/>
                <a:ea typeface="メイリオ" panose="020B0604030504040204" pitchFamily="50" charset="-128"/>
              </a:rPr>
              <a:t>IT</a:t>
            </a:r>
            <a:r>
              <a:rPr kumimoji="1" lang="ja-JP" altLang="en-US" sz="2400" dirty="0">
                <a:latin typeface="メイリオ" panose="020B0604030504040204" pitchFamily="50" charset="-128"/>
                <a:ea typeface="メイリオ" panose="020B0604030504040204" pitchFamily="50" charset="-128"/>
              </a:rPr>
              <a:t>系企業などで本格的にプログラミングを実務で扱うには必須</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プログラム用の</a:t>
            </a:r>
            <a:r>
              <a:rPr kumimoji="1" lang="en-US" altLang="ja-JP" sz="2400" dirty="0">
                <a:latin typeface="メイリオ" panose="020B0604030504040204" pitchFamily="50" charset="-128"/>
                <a:ea typeface="メイリオ" panose="020B0604030504040204" pitchFamily="50" charset="-128"/>
              </a:rPr>
              <a:t>word</a:t>
            </a:r>
            <a:r>
              <a:rPr kumimoji="1" lang="ja-JP" altLang="en-US" sz="2400" dirty="0">
                <a:latin typeface="メイリオ" panose="020B0604030504040204" pitchFamily="50" charset="-128"/>
                <a:ea typeface="メイリオ" panose="020B0604030504040204" pitchFamily="50" charset="-128"/>
              </a:rPr>
              <a:t>のようなもの</a:t>
            </a:r>
          </a:p>
        </p:txBody>
      </p:sp>
      <p:graphicFrame>
        <p:nvGraphicFramePr>
          <p:cNvPr id="11" name="表 5">
            <a:extLst>
              <a:ext uri="{FF2B5EF4-FFF2-40B4-BE49-F238E27FC236}">
                <a16:creationId xmlns:a16="http://schemas.microsoft.com/office/drawing/2014/main" id="{0A1211B6-C44E-087E-7A7E-E0BBDBE977FC}"/>
              </a:ext>
            </a:extLst>
          </p:cNvPr>
          <p:cNvGraphicFramePr>
            <a:graphicFrameLocks noGrp="1"/>
          </p:cNvGraphicFramePr>
          <p:nvPr>
            <p:extLst>
              <p:ext uri="{D42A27DB-BD31-4B8C-83A1-F6EECF244321}">
                <p14:modId xmlns:p14="http://schemas.microsoft.com/office/powerpoint/2010/main" val="3115326082"/>
              </p:ext>
            </p:extLst>
          </p:nvPr>
        </p:nvGraphicFramePr>
        <p:xfrm>
          <a:off x="801888" y="2633976"/>
          <a:ext cx="10153779" cy="3078480"/>
        </p:xfrm>
        <a:graphic>
          <a:graphicData uri="http://schemas.openxmlformats.org/drawingml/2006/table">
            <a:tbl>
              <a:tblPr firstRow="1" bandRow="1">
                <a:tableStyleId>{5940675A-B579-460E-94D1-54222C63F5DA}</a:tableStyleId>
              </a:tblPr>
              <a:tblGrid>
                <a:gridCol w="3165830">
                  <a:extLst>
                    <a:ext uri="{9D8B030D-6E8A-4147-A177-3AD203B41FA5}">
                      <a16:colId xmlns:a16="http://schemas.microsoft.com/office/drawing/2014/main" val="3700039699"/>
                    </a:ext>
                  </a:extLst>
                </a:gridCol>
                <a:gridCol w="3603356">
                  <a:extLst>
                    <a:ext uri="{9D8B030D-6E8A-4147-A177-3AD203B41FA5}">
                      <a16:colId xmlns:a16="http://schemas.microsoft.com/office/drawing/2014/main" val="3648953777"/>
                    </a:ext>
                  </a:extLst>
                </a:gridCol>
                <a:gridCol w="3384593">
                  <a:extLst>
                    <a:ext uri="{9D8B030D-6E8A-4147-A177-3AD203B41FA5}">
                      <a16:colId xmlns:a16="http://schemas.microsoft.com/office/drawing/2014/main" val="237072146"/>
                    </a:ext>
                  </a:extLst>
                </a:gridCol>
              </a:tblGrid>
              <a:tr h="370840">
                <a:tc>
                  <a:txBody>
                    <a:bodyPr/>
                    <a:lstStyle/>
                    <a:p>
                      <a:endParaRPr kumimoji="1" lang="ja-JP" altLang="en-US" sz="200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テキストエディタ</a:t>
                      </a:r>
                    </a:p>
                  </a:txBody>
                  <a:tcPr/>
                </a:tc>
                <a:tc>
                  <a:txBody>
                    <a:bodyPr/>
                    <a:lstStyle/>
                    <a:p>
                      <a:r>
                        <a:rPr kumimoji="1" lang="en-US" altLang="ja-JP" sz="2000" dirty="0" err="1">
                          <a:latin typeface="メイリオ" panose="020B0604030504040204" pitchFamily="50" charset="-128"/>
                          <a:ea typeface="メイリオ" panose="020B0604030504040204" pitchFamily="50" charset="-128"/>
                        </a:rPr>
                        <a:t>Jupyter</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32905304"/>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長いコーディング</a:t>
                      </a:r>
                    </a:p>
                  </a:txBody>
                  <a:tcPr/>
                </a:tc>
                <a:tc>
                  <a:txBody>
                    <a:bodyPr/>
                    <a:lstStyle/>
                    <a:p>
                      <a:r>
                        <a:rPr kumimoji="1" lang="ja-JP" altLang="en-US" sz="2000" dirty="0">
                          <a:latin typeface="メイリオ" panose="020B0604030504040204" pitchFamily="50" charset="-128"/>
                          <a:ea typeface="メイリオ" panose="020B0604030504040204" pitchFamily="50" charset="-128"/>
                        </a:rPr>
                        <a:t>◎（変数・オブジェクトの整合性がわかる。）</a:t>
                      </a:r>
                    </a:p>
                  </a:txBody>
                  <a:tcPr/>
                </a:tc>
                <a:tc>
                  <a:txBody>
                    <a:bodyPr/>
                    <a:lstStyle/>
                    <a:p>
                      <a:r>
                        <a:rPr kumimoji="1" lang="ja-JP" altLang="en-US" sz="2000" dirty="0">
                          <a:latin typeface="メイリオ" panose="020B0604030504040204" pitchFamily="50" charset="-128"/>
                          <a:ea typeface="メイリオ" panose="020B0604030504040204" pitchFamily="50" charset="-128"/>
                        </a:rPr>
                        <a:t>△</a:t>
                      </a:r>
                    </a:p>
                  </a:txBody>
                  <a:tcPr/>
                </a:tc>
                <a:extLst>
                  <a:ext uri="{0D108BD9-81ED-4DB2-BD59-A6C34878D82A}">
                    <a16:rowId xmlns:a16="http://schemas.microsoft.com/office/drawing/2014/main" val="1034993902"/>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関数のモジュール化</a:t>
                      </a:r>
                    </a:p>
                  </a:txBody>
                  <a:tcPr/>
                </a:tc>
                <a:tc>
                  <a:txBody>
                    <a:bodyPr/>
                    <a:lstStyle/>
                    <a:p>
                      <a:r>
                        <a:rPr kumimoji="1" lang="ja-JP" altLang="en-US" sz="2000" dirty="0">
                          <a:latin typeface="メイリオ" panose="020B0604030504040204" pitchFamily="50" charset="-128"/>
                          <a:ea typeface="メイリオ" panose="020B0604030504040204" pitchFamily="50" charset="-128"/>
                        </a:rPr>
                        <a:t>〇</a:t>
                      </a:r>
                    </a:p>
                  </a:txBody>
                  <a:tcPr/>
                </a:tc>
                <a:tc>
                  <a:txBody>
                    <a:bodyPr/>
                    <a:lstStyle/>
                    <a:p>
                      <a:r>
                        <a:rPr kumimoji="1"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4588856"/>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自動補完機能</a:t>
                      </a:r>
                    </a:p>
                  </a:txBody>
                  <a:tcPr/>
                </a:tc>
                <a:tc>
                  <a:txBody>
                    <a:bodyPr/>
                    <a:lstStyle/>
                    <a:p>
                      <a:r>
                        <a:rPr kumimoji="1" lang="ja-JP" altLang="en-US" sz="2000" dirty="0">
                          <a:latin typeface="メイリオ" panose="020B0604030504040204" pitchFamily="50" charset="-128"/>
                          <a:ea typeface="メイリオ" panose="020B0604030504040204" pitchFamily="50" charset="-128"/>
                        </a:rPr>
                        <a:t>変数・関数の候補を自動表示</a:t>
                      </a:r>
                    </a:p>
                  </a:txBody>
                  <a:tcPr/>
                </a:tc>
                <a:tc>
                  <a:txBody>
                    <a:bodyPr/>
                    <a:lstStyle/>
                    <a:p>
                      <a:r>
                        <a:rPr kumimoji="1"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854135681"/>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デバッグ</a:t>
                      </a:r>
                    </a:p>
                  </a:txBody>
                  <a:tcPr/>
                </a:tc>
                <a:tc>
                  <a:txBody>
                    <a:bodyPr/>
                    <a:lstStyle/>
                    <a:p>
                      <a:r>
                        <a:rPr kumimoji="1" lang="ja-JP" altLang="en-US" sz="2000" dirty="0">
                          <a:latin typeface="メイリオ" panose="020B0604030504040204" pitchFamily="50" charset="-128"/>
                          <a:ea typeface="メイリオ" panose="020B0604030504040204" pitchFamily="50" charset="-128"/>
                        </a:rPr>
                        <a:t>◎</a:t>
                      </a:r>
                    </a:p>
                  </a:txBody>
                  <a:tcPr/>
                </a:tc>
                <a:tc>
                  <a:txBody>
                    <a:bodyPr/>
                    <a:lstStyle/>
                    <a:p>
                      <a:r>
                        <a:rPr kumimoji="1" lang="ja-JP" altLang="en-US" sz="2000" dirty="0">
                          <a:latin typeface="メイリオ" panose="020B0604030504040204" pitchFamily="50" charset="-128"/>
                          <a:ea typeface="メイリオ" panose="020B0604030504040204" pitchFamily="50" charset="-128"/>
                        </a:rPr>
                        <a:t>△</a:t>
                      </a:r>
                    </a:p>
                  </a:txBody>
                  <a:tcPr/>
                </a:tc>
                <a:extLst>
                  <a:ext uri="{0D108BD9-81ED-4DB2-BD59-A6C34878D82A}">
                    <a16:rowId xmlns:a16="http://schemas.microsoft.com/office/drawing/2014/main" val="1584704352"/>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表示</a:t>
                      </a:r>
                    </a:p>
                  </a:txBody>
                  <a:tcPr/>
                </a:tc>
                <a:tc>
                  <a:txBody>
                    <a:bodyPr/>
                    <a:lstStyle/>
                    <a:p>
                      <a:r>
                        <a:rPr kumimoji="1" lang="ja-JP" altLang="en-US" sz="2000" dirty="0">
                          <a:latin typeface="メイリオ" panose="020B0604030504040204" pitchFamily="50" charset="-128"/>
                          <a:ea typeface="メイリオ" panose="020B0604030504040204" pitchFamily="50" charset="-128"/>
                        </a:rPr>
                        <a:t>スクロールが自動的</a:t>
                      </a:r>
                    </a:p>
                  </a:txBody>
                  <a:tcPr/>
                </a:tc>
                <a:tc>
                  <a:txBody>
                    <a:bodyPr/>
                    <a:lstStyle/>
                    <a:p>
                      <a:r>
                        <a:rPr kumimoji="1" lang="ja-JP" altLang="en-US" sz="2000" dirty="0">
                          <a:latin typeface="メイリオ" panose="020B0604030504040204" pitchFamily="50" charset="-128"/>
                          <a:ea typeface="メイリオ" panose="020B0604030504040204" pitchFamily="50" charset="-128"/>
                        </a:rPr>
                        <a:t>自動スクロールはしない</a:t>
                      </a:r>
                    </a:p>
                  </a:txBody>
                  <a:tcPr/>
                </a:tc>
                <a:extLst>
                  <a:ext uri="{0D108BD9-81ED-4DB2-BD59-A6C34878D82A}">
                    <a16:rowId xmlns:a16="http://schemas.microsoft.com/office/drawing/2014/main" val="68500536"/>
                  </a:ext>
                </a:extLst>
              </a:tr>
              <a:tr h="370840">
                <a:tc>
                  <a:txBody>
                    <a:bodyPr/>
                    <a:lstStyle/>
                    <a:p>
                      <a:r>
                        <a:rPr kumimoji="1" lang="ja-JP" altLang="en-US" sz="2000" dirty="0">
                          <a:latin typeface="メイリオ" panose="020B0604030504040204" pitchFamily="50" charset="-128"/>
                          <a:ea typeface="メイリオ" panose="020B0604030504040204" pitchFamily="50" charset="-128"/>
                        </a:rPr>
                        <a:t>手軽さ</a:t>
                      </a:r>
                    </a:p>
                  </a:txBody>
                  <a:tcPr/>
                </a:tc>
                <a:tc>
                  <a:txBody>
                    <a:bodyPr/>
                    <a:lstStyle/>
                    <a:p>
                      <a:r>
                        <a:rPr kumimoji="1" lang="ja-JP" altLang="en-US" sz="2000">
                          <a:latin typeface="メイリオ" panose="020B0604030504040204" pitchFamily="50" charset="-128"/>
                          <a:ea typeface="メイリオ" panose="020B0604030504040204" pitchFamily="50" charset="-128"/>
                        </a:rPr>
                        <a:t>△（実行手順が面倒）</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〇</a:t>
                      </a:r>
                    </a:p>
                  </a:txBody>
                  <a:tcPr/>
                </a:tc>
                <a:extLst>
                  <a:ext uri="{0D108BD9-81ED-4DB2-BD59-A6C34878D82A}">
                    <a16:rowId xmlns:a16="http://schemas.microsoft.com/office/drawing/2014/main" val="1896246841"/>
                  </a:ext>
                </a:extLst>
              </a:tr>
            </a:tbl>
          </a:graphicData>
        </a:graphic>
      </p:graphicFrame>
    </p:spTree>
    <p:extLst>
      <p:ext uri="{BB962C8B-B14F-4D97-AF65-F5344CB8AC3E}">
        <p14:creationId xmlns:p14="http://schemas.microsoft.com/office/powerpoint/2010/main" val="427794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46D152-B25B-78A6-C574-1858D18ECA44}"/>
              </a:ext>
            </a:extLst>
          </p:cNvPr>
          <p:cNvSpPr txBox="1"/>
          <p:nvPr/>
        </p:nvSpPr>
        <p:spPr>
          <a:xfrm>
            <a:off x="559836" y="717033"/>
            <a:ext cx="1087028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IT</a:t>
            </a:r>
            <a:r>
              <a:rPr kumimoji="1" lang="ja-JP" altLang="en-US" sz="3200" dirty="0">
                <a:latin typeface="メイリオ" panose="020B0604030504040204" pitchFamily="50" charset="-128"/>
                <a:ea typeface="メイリオ" panose="020B0604030504040204" pitchFamily="50" charset="-128"/>
              </a:rPr>
              <a:t>系企業などで本格的にプログラミングを実務で扱う基礎</a:t>
            </a:r>
          </a:p>
        </p:txBody>
      </p:sp>
      <p:sp>
        <p:nvSpPr>
          <p:cNvPr id="3" name="テキスト ボックス 2">
            <a:extLst>
              <a:ext uri="{FF2B5EF4-FFF2-40B4-BE49-F238E27FC236}">
                <a16:creationId xmlns:a16="http://schemas.microsoft.com/office/drawing/2014/main" id="{37345850-5BF3-3C5E-4E28-31474F9946AB}"/>
              </a:ext>
            </a:extLst>
          </p:cNvPr>
          <p:cNvSpPr txBox="1"/>
          <p:nvPr/>
        </p:nvSpPr>
        <p:spPr>
          <a:xfrm>
            <a:off x="747253" y="2080726"/>
            <a:ext cx="7417415" cy="1569660"/>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大規模プログラミング（長いコーディング）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テキストエディタを使ったプログラミング</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コマンドラインからの命令実行</a:t>
            </a:r>
            <a:r>
              <a:rPr kumimoji="1" lang="en-US" altLang="ja-JP" sz="2400" dirty="0">
                <a:latin typeface="メイリオ" panose="020B0604030504040204" pitchFamily="50" charset="-128"/>
                <a:ea typeface="メイリオ" panose="020B0604030504040204" pitchFamily="50" charset="-128"/>
              </a:rPr>
              <a:t>(CUI)</a:t>
            </a: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様々なライブラリを組み合わせたプログラミング</a:t>
            </a:r>
          </a:p>
        </p:txBody>
      </p:sp>
      <p:sp>
        <p:nvSpPr>
          <p:cNvPr id="4" name="テキスト ボックス 3">
            <a:extLst>
              <a:ext uri="{FF2B5EF4-FFF2-40B4-BE49-F238E27FC236}">
                <a16:creationId xmlns:a16="http://schemas.microsoft.com/office/drawing/2014/main" id="{65A2EBC1-6F35-B3BB-D12E-EC656D716445}"/>
              </a:ext>
            </a:extLst>
          </p:cNvPr>
          <p:cNvSpPr txBox="1"/>
          <p:nvPr/>
        </p:nvSpPr>
        <p:spPr>
          <a:xfrm>
            <a:off x="578109" y="1495573"/>
            <a:ext cx="541686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実践的プログラミングスキルを目指す</a:t>
            </a:r>
          </a:p>
        </p:txBody>
      </p:sp>
      <p:sp>
        <p:nvSpPr>
          <p:cNvPr id="5" name="テキスト ボックス 4">
            <a:extLst>
              <a:ext uri="{FF2B5EF4-FFF2-40B4-BE49-F238E27FC236}">
                <a16:creationId xmlns:a16="http://schemas.microsoft.com/office/drawing/2014/main" id="{6BAB9B20-37B4-2023-7D0C-7CE85F090A33}"/>
              </a:ext>
            </a:extLst>
          </p:cNvPr>
          <p:cNvSpPr txBox="1"/>
          <p:nvPr/>
        </p:nvSpPr>
        <p:spPr>
          <a:xfrm>
            <a:off x="559836" y="300781"/>
            <a:ext cx="3262432" cy="461665"/>
          </a:xfrm>
          <a:prstGeom prst="rect">
            <a:avLst/>
          </a:prstGeom>
          <a:noFill/>
        </p:spPr>
        <p:txBody>
          <a:bodyPr wrap="none" rtlCol="0">
            <a:spAutoFit/>
          </a:bodyPr>
          <a:lstStyle/>
          <a:p>
            <a:pPr algn="l"/>
            <a:r>
              <a:rPr kumimoji="1" lang="ja-JP" altLang="en-US" sz="2400" u="sng" dirty="0">
                <a:latin typeface="メイリオ" panose="020B0604030504040204" pitchFamily="50" charset="-128"/>
                <a:ea typeface="メイリオ" panose="020B0604030504040204" pitchFamily="50" charset="-128"/>
              </a:rPr>
              <a:t>この授業が目指すもの</a:t>
            </a:r>
          </a:p>
        </p:txBody>
      </p:sp>
    </p:spTree>
    <p:extLst>
      <p:ext uri="{BB962C8B-B14F-4D97-AF65-F5344CB8AC3E}">
        <p14:creationId xmlns:p14="http://schemas.microsoft.com/office/powerpoint/2010/main" val="2381879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74F59B4-6DDC-CF9F-FE67-80FB85B732AA}"/>
              </a:ext>
            </a:extLst>
          </p:cNvPr>
          <p:cNvSpPr txBox="1"/>
          <p:nvPr/>
        </p:nvSpPr>
        <p:spPr>
          <a:xfrm>
            <a:off x="755780" y="569167"/>
            <a:ext cx="1023068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参考　</a:t>
            </a:r>
            <a:r>
              <a:rPr kumimoji="1" lang="en-US" altLang="ja-JP" sz="3200" dirty="0">
                <a:latin typeface="メイリオ" panose="020B0604030504040204" pitchFamily="50" charset="-128"/>
                <a:ea typeface="メイリオ" panose="020B0604030504040204" pitchFamily="50" charset="-128"/>
              </a:rPr>
              <a:t>IT</a:t>
            </a:r>
            <a:r>
              <a:rPr kumimoji="1" lang="ja-JP" altLang="en-US" sz="3200" dirty="0">
                <a:latin typeface="メイリオ" panose="020B0604030504040204" pitchFamily="50" charset="-128"/>
                <a:ea typeface="メイリオ" panose="020B0604030504040204" pitchFamily="50" charset="-128"/>
              </a:rPr>
              <a:t>系就活面談で聞かれたこと</a:t>
            </a:r>
            <a:r>
              <a:rPr kumimoji="1" lang="en-US" altLang="ja-JP" sz="3200" dirty="0">
                <a:latin typeface="メイリオ" panose="020B0604030504040204" pitchFamily="50" charset="-128"/>
                <a:ea typeface="メイリオ" panose="020B0604030504040204" pitchFamily="50" charset="-128"/>
              </a:rPr>
              <a:t>(</a:t>
            </a:r>
            <a:r>
              <a:rPr kumimoji="1" lang="ja-JP" altLang="en-US" sz="3200" dirty="0">
                <a:latin typeface="メイリオ" panose="020B0604030504040204" pitchFamily="50" charset="-128"/>
                <a:ea typeface="メイリオ" panose="020B0604030504040204" pitchFamily="50" charset="-128"/>
              </a:rPr>
              <a:t>ゼミ生の体験談）</a:t>
            </a:r>
            <a:endParaRPr kumimoji="1" lang="en-US" altLang="ja-JP"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D3D1BE52-3D3F-70E5-9109-17BCDD90FCEF}"/>
              </a:ext>
            </a:extLst>
          </p:cNvPr>
          <p:cNvSpPr txBox="1"/>
          <p:nvPr/>
        </p:nvSpPr>
        <p:spPr>
          <a:xfrm>
            <a:off x="933061" y="1912776"/>
            <a:ext cx="8714245" cy="1200329"/>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実践的なプログラミング経験があるか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サーバープログラミングやアプリの制作経験があるか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en-US" altLang="ja-JP" sz="2400" dirty="0" err="1">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などを使ってチームプログラミングの経験があるか</a:t>
            </a:r>
          </a:p>
        </p:txBody>
      </p:sp>
    </p:spTree>
    <p:extLst>
      <p:ext uri="{BB962C8B-B14F-4D97-AF65-F5344CB8AC3E}">
        <p14:creationId xmlns:p14="http://schemas.microsoft.com/office/powerpoint/2010/main" val="271484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674CB9C-F7BD-A0B1-0D96-DC913B3B24FC}"/>
              </a:ext>
            </a:extLst>
          </p:cNvPr>
          <p:cNvSpPr txBox="1"/>
          <p:nvPr/>
        </p:nvSpPr>
        <p:spPr>
          <a:xfrm>
            <a:off x="671804" y="337353"/>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関係する授業・書籍</a:t>
            </a:r>
          </a:p>
        </p:txBody>
      </p:sp>
      <p:sp>
        <p:nvSpPr>
          <p:cNvPr id="3" name="テキスト ボックス 2">
            <a:extLst>
              <a:ext uri="{FF2B5EF4-FFF2-40B4-BE49-F238E27FC236}">
                <a16:creationId xmlns:a16="http://schemas.microsoft.com/office/drawing/2014/main" id="{BEE22EB7-22C0-588D-BC53-03F11B7F7E90}"/>
              </a:ext>
            </a:extLst>
          </p:cNvPr>
          <p:cNvSpPr txBox="1"/>
          <p:nvPr/>
        </p:nvSpPr>
        <p:spPr>
          <a:xfrm>
            <a:off x="764136" y="1262971"/>
            <a:ext cx="5109091"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統計学</a:t>
            </a:r>
            <a:r>
              <a:rPr kumimoji="1" lang="en-US" altLang="ja-JP" sz="2400" dirty="0">
                <a:latin typeface="メイリオ" panose="020B0604030504040204" pitchFamily="50" charset="-128"/>
                <a:ea typeface="メイリオ" panose="020B0604030504040204" pitchFamily="50" charset="-128"/>
              </a:rPr>
              <a:t>Ⅲ</a:t>
            </a:r>
            <a:r>
              <a:rPr kumimoji="1" lang="ja-JP" altLang="en-US" sz="2400" dirty="0">
                <a:latin typeface="メイリオ" panose="020B0604030504040204" pitchFamily="50" charset="-128"/>
                <a:ea typeface="メイリオ" panose="020B0604030504040204" pitchFamily="50" charset="-128"/>
              </a:rPr>
              <a:t>　　家富先生　主成分分析</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線形代数　　〇〇先生？</a:t>
            </a:r>
            <a:endParaRPr kumimoji="1" lang="en-US" altLang="ja-JP"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A405123E-A2AF-0641-C3D2-5834CB628DF8}"/>
              </a:ext>
            </a:extLst>
          </p:cNvPr>
          <p:cNvSpPr txBox="1"/>
          <p:nvPr/>
        </p:nvSpPr>
        <p:spPr>
          <a:xfrm>
            <a:off x="895739" y="3105834"/>
            <a:ext cx="6097554" cy="1754326"/>
          </a:xfrm>
          <a:prstGeom prst="rect">
            <a:avLst/>
          </a:prstGeom>
          <a:noFill/>
        </p:spPr>
        <p:txBody>
          <a:bodyPr wrap="square">
            <a:spAutoFit/>
          </a:bodyPr>
          <a:lstStyle/>
          <a:p>
            <a:r>
              <a:rPr lang="en-US" altLang="ja-JP" dirty="0"/>
              <a:t>Udemy</a:t>
            </a:r>
          </a:p>
          <a:p>
            <a:r>
              <a:rPr lang="en-US" altLang="ja-JP" dirty="0">
                <a:hlinkClick r:id="rId2"/>
              </a:rPr>
              <a:t>https://www.udemy.com/</a:t>
            </a:r>
            <a:endParaRPr lang="en-US" altLang="ja-JP" dirty="0"/>
          </a:p>
          <a:p>
            <a:endParaRPr lang="en-US" altLang="ja-JP" dirty="0"/>
          </a:p>
          <a:p>
            <a:r>
              <a:rPr lang="en-US" altLang="ja-JP" dirty="0"/>
              <a:t>Python</a:t>
            </a:r>
            <a:r>
              <a:rPr lang="ja-JP" altLang="en-US" dirty="0"/>
              <a:t>ではじめる機械学習 </a:t>
            </a:r>
            <a:r>
              <a:rPr lang="en-US" altLang="ja-JP" dirty="0"/>
              <a:t>―scikit-learn</a:t>
            </a:r>
            <a:r>
              <a:rPr lang="ja-JP" altLang="en-US" dirty="0"/>
              <a:t>で学ぶ特徴量エンジニアリングと機械学習の基礎 </a:t>
            </a:r>
            <a:endParaRPr lang="en-US" altLang="ja-JP" dirty="0"/>
          </a:p>
          <a:p>
            <a:r>
              <a:rPr lang="en-US" altLang="ja-JP" dirty="0"/>
              <a:t>Andreas C. Muller (</a:t>
            </a:r>
            <a:r>
              <a:rPr lang="ja-JP" altLang="en-US" dirty="0"/>
              <a:t>著</a:t>
            </a:r>
            <a:r>
              <a:rPr lang="en-US" altLang="ja-JP" dirty="0"/>
              <a:t>), Sarah Guido (</a:t>
            </a:r>
            <a:r>
              <a:rPr lang="ja-JP" altLang="en-US" dirty="0"/>
              <a:t>著</a:t>
            </a:r>
            <a:r>
              <a:rPr lang="en-US" altLang="ja-JP" dirty="0"/>
              <a:t>), </a:t>
            </a:r>
            <a:r>
              <a:rPr lang="ja-JP" altLang="en-US" dirty="0"/>
              <a:t>中田 秀基 </a:t>
            </a:r>
            <a:r>
              <a:rPr lang="en-US" altLang="ja-JP" dirty="0"/>
              <a:t>(</a:t>
            </a:r>
            <a:r>
              <a:rPr lang="ja-JP" altLang="en-US" dirty="0"/>
              <a:t>翻訳</a:t>
            </a:r>
            <a:r>
              <a:rPr lang="en-US" altLang="ja-JP" dirty="0"/>
              <a:t>)</a:t>
            </a:r>
            <a:endParaRPr lang="ja-JP" altLang="en-US" dirty="0"/>
          </a:p>
        </p:txBody>
      </p:sp>
      <p:sp>
        <p:nvSpPr>
          <p:cNvPr id="8" name="テキスト ボックス 7">
            <a:extLst>
              <a:ext uri="{FF2B5EF4-FFF2-40B4-BE49-F238E27FC236}">
                <a16:creationId xmlns:a16="http://schemas.microsoft.com/office/drawing/2014/main" id="{A828AD5D-31CC-B027-F0BE-4AF538F2C148}"/>
              </a:ext>
            </a:extLst>
          </p:cNvPr>
          <p:cNvSpPr txBox="1"/>
          <p:nvPr/>
        </p:nvSpPr>
        <p:spPr>
          <a:xfrm>
            <a:off x="671804" y="2547257"/>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機械学習系お勧め資料</a:t>
            </a:r>
          </a:p>
        </p:txBody>
      </p:sp>
      <p:pic>
        <p:nvPicPr>
          <p:cNvPr id="11" name="図 10">
            <a:extLst>
              <a:ext uri="{FF2B5EF4-FFF2-40B4-BE49-F238E27FC236}">
                <a16:creationId xmlns:a16="http://schemas.microsoft.com/office/drawing/2014/main" id="{6CC97503-9520-0E2C-01A3-2E866530AC81}"/>
              </a:ext>
            </a:extLst>
          </p:cNvPr>
          <p:cNvPicPr>
            <a:picLocks noChangeAspect="1"/>
          </p:cNvPicPr>
          <p:nvPr/>
        </p:nvPicPr>
        <p:blipFill>
          <a:blip r:embed="rId3"/>
          <a:stretch>
            <a:fillRect/>
          </a:stretch>
        </p:blipFill>
        <p:spPr>
          <a:xfrm>
            <a:off x="7727782" y="2518346"/>
            <a:ext cx="2266420" cy="2929301"/>
          </a:xfrm>
          <a:prstGeom prst="rect">
            <a:avLst/>
          </a:prstGeom>
        </p:spPr>
      </p:pic>
    </p:spTree>
    <p:extLst>
      <p:ext uri="{BB962C8B-B14F-4D97-AF65-F5344CB8AC3E}">
        <p14:creationId xmlns:p14="http://schemas.microsoft.com/office/powerpoint/2010/main" val="3125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02D65F5-65C2-4939-9DC1-9130FCFE4430}"/>
              </a:ext>
            </a:extLst>
          </p:cNvPr>
          <p:cNvSpPr txBox="1"/>
          <p:nvPr/>
        </p:nvSpPr>
        <p:spPr>
          <a:xfrm>
            <a:off x="210621" y="418153"/>
            <a:ext cx="11741893" cy="1077218"/>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インターネットにいろいろなデータサイエンスの解説やプログラミングサンプルが転がっている</a:t>
            </a:r>
          </a:p>
        </p:txBody>
      </p:sp>
      <p:sp>
        <p:nvSpPr>
          <p:cNvPr id="3" name="テキスト ボックス 2">
            <a:extLst>
              <a:ext uri="{FF2B5EF4-FFF2-40B4-BE49-F238E27FC236}">
                <a16:creationId xmlns:a16="http://schemas.microsoft.com/office/drawing/2014/main" id="{8B8754EA-AB76-4254-ADE9-D77620F63C96}"/>
              </a:ext>
            </a:extLst>
          </p:cNvPr>
          <p:cNvSpPr txBox="1"/>
          <p:nvPr/>
        </p:nvSpPr>
        <p:spPr>
          <a:xfrm>
            <a:off x="3126515" y="5825602"/>
            <a:ext cx="6340197" cy="707886"/>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ググるといろいろなプログラム例が載っているので、</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どんどんパクってください。</a:t>
            </a:r>
          </a:p>
        </p:txBody>
      </p:sp>
      <p:sp>
        <p:nvSpPr>
          <p:cNvPr id="4" name="テキスト ボックス 3">
            <a:extLst>
              <a:ext uri="{FF2B5EF4-FFF2-40B4-BE49-F238E27FC236}">
                <a16:creationId xmlns:a16="http://schemas.microsoft.com/office/drawing/2014/main" id="{F0A2D942-0E1B-4131-82A5-17E7A183FCCA}"/>
              </a:ext>
            </a:extLst>
          </p:cNvPr>
          <p:cNvSpPr txBox="1"/>
          <p:nvPr/>
        </p:nvSpPr>
        <p:spPr>
          <a:xfrm>
            <a:off x="141047" y="1419718"/>
            <a:ext cx="11960757" cy="707886"/>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データサイエンス、</a:t>
            </a:r>
            <a:r>
              <a:rPr kumimoji="1" lang="en-US" altLang="ja-JP" sz="2000" dirty="0">
                <a:latin typeface="メイリオ" panose="020B0604030504040204" pitchFamily="50" charset="-128"/>
                <a:ea typeface="メイリオ" panose="020B0604030504040204" pitchFamily="50" charset="-128"/>
              </a:rPr>
              <a:t>python</a:t>
            </a:r>
            <a:r>
              <a:rPr kumimoji="1" lang="ja-JP" altLang="en-US" sz="2000" dirty="0">
                <a:latin typeface="メイリオ" panose="020B0604030504040204" pitchFamily="50" charset="-128"/>
                <a:ea typeface="メイリオ" panose="020B0604030504040204" pitchFamily="50" charset="-128"/>
              </a:rPr>
              <a:t>は進化が速いので、本よりインターネットのほうが新しいアイデア、技術が豊富かつ非常にわかりやすい！</a:t>
            </a:r>
          </a:p>
        </p:txBody>
      </p:sp>
      <p:pic>
        <p:nvPicPr>
          <p:cNvPr id="1026" name="Picture 2" descr="「qiita」の画像検索結果">
            <a:extLst>
              <a:ext uri="{FF2B5EF4-FFF2-40B4-BE49-F238E27FC236}">
                <a16:creationId xmlns:a16="http://schemas.microsoft.com/office/drawing/2014/main" id="{CBFC5909-C53A-47B8-8226-F467F4493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689" y="2423906"/>
            <a:ext cx="177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A0F6BE2-31A5-4CFE-B51C-0C7692310BFF}"/>
              </a:ext>
            </a:extLst>
          </p:cNvPr>
          <p:cNvSpPr txBox="1"/>
          <p:nvPr/>
        </p:nvSpPr>
        <p:spPr>
          <a:xfrm>
            <a:off x="4704522" y="2882349"/>
            <a:ext cx="2423420" cy="830997"/>
          </a:xfrm>
          <a:prstGeom prst="rect">
            <a:avLst/>
          </a:prstGeom>
          <a:noFill/>
        </p:spPr>
        <p:txBody>
          <a:bodyPr wrap="none" rtlCol="0">
            <a:spAutoFit/>
          </a:bodyPr>
          <a:lstStyle/>
          <a:p>
            <a:r>
              <a:rPr lang="en-US" altLang="ja-JP" sz="2400" dirty="0">
                <a:hlinkClick r:id="rId3"/>
              </a:rPr>
              <a:t>https://qiita.com/</a:t>
            </a:r>
            <a:endParaRPr lang="en-US" altLang="ja-JP" sz="2400" dirty="0"/>
          </a:p>
          <a:p>
            <a:endParaRPr kumimoji="1" lang="ja-JP" altLang="en-US" sz="24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0BA336C1-105C-4643-B279-D7F11EFE556B}"/>
              </a:ext>
            </a:extLst>
          </p:cNvPr>
          <p:cNvPicPr>
            <a:picLocks noChangeAspect="1"/>
          </p:cNvPicPr>
          <p:nvPr/>
        </p:nvPicPr>
        <p:blipFill>
          <a:blip r:embed="rId4"/>
          <a:stretch>
            <a:fillRect/>
          </a:stretch>
        </p:blipFill>
        <p:spPr>
          <a:xfrm>
            <a:off x="2090530" y="4584959"/>
            <a:ext cx="2752725" cy="1000125"/>
          </a:xfrm>
          <a:prstGeom prst="rect">
            <a:avLst/>
          </a:prstGeom>
        </p:spPr>
      </p:pic>
      <p:sp>
        <p:nvSpPr>
          <p:cNvPr id="7" name="テキスト ボックス 6">
            <a:extLst>
              <a:ext uri="{FF2B5EF4-FFF2-40B4-BE49-F238E27FC236}">
                <a16:creationId xmlns:a16="http://schemas.microsoft.com/office/drawing/2014/main" id="{284DA5BE-06DB-4D16-A208-DEBD22665319}"/>
              </a:ext>
            </a:extLst>
          </p:cNvPr>
          <p:cNvSpPr txBox="1"/>
          <p:nvPr/>
        </p:nvSpPr>
        <p:spPr>
          <a:xfrm>
            <a:off x="5112027" y="4854188"/>
            <a:ext cx="2810449" cy="461665"/>
          </a:xfrm>
          <a:prstGeom prst="rect">
            <a:avLst/>
          </a:prstGeom>
          <a:noFill/>
        </p:spPr>
        <p:txBody>
          <a:bodyPr wrap="none" rtlCol="0">
            <a:spAutoFit/>
          </a:bodyPr>
          <a:lstStyle/>
          <a:p>
            <a:r>
              <a:rPr lang="en-US" altLang="ja-JP" sz="2400" dirty="0">
                <a:hlinkClick r:id="rId5"/>
              </a:rPr>
              <a:t>https://mathtrain.jp/</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71536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E1A8E8-C367-4750-9DDB-5611FE8A464B}"/>
              </a:ext>
            </a:extLst>
          </p:cNvPr>
          <p:cNvSpPr txBox="1"/>
          <p:nvPr/>
        </p:nvSpPr>
        <p:spPr>
          <a:xfrm>
            <a:off x="481192" y="2823099"/>
            <a:ext cx="675056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テキストマイニングの実用サービス</a:t>
            </a:r>
          </a:p>
        </p:txBody>
      </p:sp>
    </p:spTree>
    <p:extLst>
      <p:ext uri="{BB962C8B-B14F-4D97-AF65-F5344CB8AC3E}">
        <p14:creationId xmlns:p14="http://schemas.microsoft.com/office/powerpoint/2010/main" val="137573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0643187-CD02-469F-9C9A-0F2942ED614E}"/>
              </a:ext>
            </a:extLst>
          </p:cNvPr>
          <p:cNvPicPr>
            <a:picLocks noChangeAspect="1"/>
          </p:cNvPicPr>
          <p:nvPr/>
        </p:nvPicPr>
        <p:blipFill>
          <a:blip r:embed="rId2"/>
          <a:stretch>
            <a:fillRect/>
          </a:stretch>
        </p:blipFill>
        <p:spPr>
          <a:xfrm>
            <a:off x="1614950" y="1949481"/>
            <a:ext cx="9210675" cy="4429125"/>
          </a:xfrm>
          <a:prstGeom prst="rect">
            <a:avLst/>
          </a:prstGeom>
        </p:spPr>
      </p:pic>
      <p:sp>
        <p:nvSpPr>
          <p:cNvPr id="4" name="テキスト ボックス 3">
            <a:extLst>
              <a:ext uri="{FF2B5EF4-FFF2-40B4-BE49-F238E27FC236}">
                <a16:creationId xmlns:a16="http://schemas.microsoft.com/office/drawing/2014/main" id="{4B7418D7-6AD6-47B4-BEB6-1735C928F32E}"/>
              </a:ext>
            </a:extLst>
          </p:cNvPr>
          <p:cNvSpPr txBox="1"/>
          <p:nvPr/>
        </p:nvSpPr>
        <p:spPr>
          <a:xfrm>
            <a:off x="3373514" y="479394"/>
            <a:ext cx="5211683"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ちょっと曖昧な検索キーワード</a:t>
            </a:r>
          </a:p>
        </p:txBody>
      </p:sp>
      <p:cxnSp>
        <p:nvCxnSpPr>
          <p:cNvPr id="7" name="直線コネクタ 6">
            <a:extLst>
              <a:ext uri="{FF2B5EF4-FFF2-40B4-BE49-F238E27FC236}">
                <a16:creationId xmlns:a16="http://schemas.microsoft.com/office/drawing/2014/main" id="{F97BEBB2-C916-41C2-966C-6AE991A25B6C}"/>
              </a:ext>
            </a:extLst>
          </p:cNvPr>
          <p:cNvCxnSpPr/>
          <p:nvPr/>
        </p:nvCxnSpPr>
        <p:spPr>
          <a:xfrm>
            <a:off x="4376692" y="4445909"/>
            <a:ext cx="22194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D15201D-8041-48A9-A10E-67E0991FF05B}"/>
              </a:ext>
            </a:extLst>
          </p:cNvPr>
          <p:cNvSpPr txBox="1"/>
          <p:nvPr/>
        </p:nvSpPr>
        <p:spPr>
          <a:xfrm>
            <a:off x="2866065" y="1500231"/>
            <a:ext cx="3243196" cy="646331"/>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単語の切れ目がわからない</a:t>
            </a:r>
            <a:endParaRPr kumimoji="1"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間違った文字が入っている</a:t>
            </a:r>
          </a:p>
        </p:txBody>
      </p:sp>
    </p:spTree>
    <p:extLst>
      <p:ext uri="{BB962C8B-B14F-4D97-AF65-F5344CB8AC3E}">
        <p14:creationId xmlns:p14="http://schemas.microsoft.com/office/powerpoint/2010/main" val="4283912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4C18BC3-2C93-44FC-9656-F7E9342AB48A}"/>
              </a:ext>
            </a:extLst>
          </p:cNvPr>
          <p:cNvPicPr>
            <a:picLocks noChangeAspect="1"/>
          </p:cNvPicPr>
          <p:nvPr/>
        </p:nvPicPr>
        <p:blipFill>
          <a:blip r:embed="rId2"/>
          <a:stretch>
            <a:fillRect/>
          </a:stretch>
        </p:blipFill>
        <p:spPr>
          <a:xfrm>
            <a:off x="1704731" y="785409"/>
            <a:ext cx="8782537" cy="6072591"/>
          </a:xfrm>
          <a:prstGeom prst="rect">
            <a:avLst/>
          </a:prstGeom>
        </p:spPr>
      </p:pic>
      <p:sp>
        <p:nvSpPr>
          <p:cNvPr id="4" name="テキスト ボックス 3">
            <a:extLst>
              <a:ext uri="{FF2B5EF4-FFF2-40B4-BE49-F238E27FC236}">
                <a16:creationId xmlns:a16="http://schemas.microsoft.com/office/drawing/2014/main" id="{B0EC7C14-608D-4929-BD77-51283739CFF0}"/>
              </a:ext>
            </a:extLst>
          </p:cNvPr>
          <p:cNvSpPr txBox="1"/>
          <p:nvPr/>
        </p:nvSpPr>
        <p:spPr>
          <a:xfrm>
            <a:off x="3533313" y="186431"/>
            <a:ext cx="5570756"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正しい単語列に自動補正している</a:t>
            </a:r>
          </a:p>
        </p:txBody>
      </p:sp>
    </p:spTree>
    <p:extLst>
      <p:ext uri="{BB962C8B-B14F-4D97-AF65-F5344CB8AC3E}">
        <p14:creationId xmlns:p14="http://schemas.microsoft.com/office/powerpoint/2010/main" val="3364922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0CD7D7-ACE5-4568-AC43-70F4D3B26D24}"/>
              </a:ext>
            </a:extLst>
          </p:cNvPr>
          <p:cNvPicPr>
            <a:picLocks noChangeAspect="1"/>
          </p:cNvPicPr>
          <p:nvPr/>
        </p:nvPicPr>
        <p:blipFill>
          <a:blip r:embed="rId2"/>
          <a:stretch>
            <a:fillRect/>
          </a:stretch>
        </p:blipFill>
        <p:spPr>
          <a:xfrm>
            <a:off x="639583" y="1708039"/>
            <a:ext cx="5219700" cy="3314700"/>
          </a:xfrm>
          <a:prstGeom prst="rect">
            <a:avLst/>
          </a:prstGeom>
        </p:spPr>
      </p:pic>
      <p:pic>
        <p:nvPicPr>
          <p:cNvPr id="6" name="図 5">
            <a:extLst>
              <a:ext uri="{FF2B5EF4-FFF2-40B4-BE49-F238E27FC236}">
                <a16:creationId xmlns:a16="http://schemas.microsoft.com/office/drawing/2014/main" id="{1A364611-F944-487F-AF67-628C438D4EC6}"/>
              </a:ext>
            </a:extLst>
          </p:cNvPr>
          <p:cNvPicPr>
            <a:picLocks noChangeAspect="1"/>
          </p:cNvPicPr>
          <p:nvPr/>
        </p:nvPicPr>
        <p:blipFill>
          <a:blip r:embed="rId3"/>
          <a:stretch>
            <a:fillRect/>
          </a:stretch>
        </p:blipFill>
        <p:spPr>
          <a:xfrm>
            <a:off x="6332719" y="1708039"/>
            <a:ext cx="5429250" cy="3152775"/>
          </a:xfrm>
          <a:prstGeom prst="rect">
            <a:avLst/>
          </a:prstGeom>
        </p:spPr>
      </p:pic>
      <p:sp>
        <p:nvSpPr>
          <p:cNvPr id="7" name="テキスト ボックス 6">
            <a:extLst>
              <a:ext uri="{FF2B5EF4-FFF2-40B4-BE49-F238E27FC236}">
                <a16:creationId xmlns:a16="http://schemas.microsoft.com/office/drawing/2014/main" id="{A6433EC5-6894-45BD-8BF0-5511286334F8}"/>
              </a:ext>
            </a:extLst>
          </p:cNvPr>
          <p:cNvSpPr txBox="1"/>
          <p:nvPr/>
        </p:nvSpPr>
        <p:spPr>
          <a:xfrm>
            <a:off x="3249433" y="420525"/>
            <a:ext cx="5379999" cy="584775"/>
          </a:xfrm>
          <a:prstGeom prst="rect">
            <a:avLst/>
          </a:prstGeom>
          <a:noFill/>
        </p:spPr>
        <p:txBody>
          <a:bodyPr wrap="none" rtlCol="0">
            <a:spAutoFit/>
          </a:bodyPr>
          <a:lstStyle/>
          <a:p>
            <a:r>
              <a:rPr kumimoji="1" lang="en-US" altLang="ja-JP" sz="3200" b="1" dirty="0">
                <a:latin typeface="メイリオ" panose="020B0604030504040204" pitchFamily="50" charset="-128"/>
                <a:ea typeface="メイリオ" panose="020B0604030504040204" pitchFamily="50" charset="-128"/>
                <a:cs typeface="Microsoft Sans Serif" panose="020B0604020202020204" pitchFamily="34" charset="0"/>
              </a:rPr>
              <a:t>Google</a:t>
            </a:r>
            <a:r>
              <a:rPr kumimoji="1" lang="ja-JP" altLang="en-US" sz="3200" b="1" dirty="0">
                <a:latin typeface="メイリオ" panose="020B0604030504040204" pitchFamily="50" charset="-128"/>
                <a:ea typeface="メイリオ" panose="020B0604030504040204" pitchFamily="50" charset="-128"/>
                <a:cs typeface="Microsoft Sans Serif" panose="020B0604020202020204" pitchFamily="34" charset="0"/>
              </a:rPr>
              <a:t>オートコンプリート</a:t>
            </a:r>
          </a:p>
        </p:txBody>
      </p:sp>
      <p:sp>
        <p:nvSpPr>
          <p:cNvPr id="8" name="テキスト ボックス 7">
            <a:extLst>
              <a:ext uri="{FF2B5EF4-FFF2-40B4-BE49-F238E27FC236}">
                <a16:creationId xmlns:a16="http://schemas.microsoft.com/office/drawing/2014/main" id="{3FE6D7F8-7D59-4AC5-B20E-7A3F2EDA1702}"/>
              </a:ext>
            </a:extLst>
          </p:cNvPr>
          <p:cNvSpPr txBox="1"/>
          <p:nvPr/>
        </p:nvSpPr>
        <p:spPr>
          <a:xfrm>
            <a:off x="4266539" y="1116436"/>
            <a:ext cx="3185487" cy="369332"/>
          </a:xfrm>
          <a:prstGeom prst="rect">
            <a:avLst/>
          </a:prstGeom>
          <a:noFill/>
        </p:spPr>
        <p:txBody>
          <a:bodyPr wrap="none" rtlCol="0">
            <a:spAutoFit/>
          </a:bodyPr>
          <a:lstStyle/>
          <a:p>
            <a:r>
              <a:rPr kumimoji="1" lang="ja-JP" altLang="en-US" dirty="0"/>
              <a:t>世界中の検索の傾向を集める</a:t>
            </a:r>
          </a:p>
        </p:txBody>
      </p:sp>
    </p:spTree>
    <p:extLst>
      <p:ext uri="{BB962C8B-B14F-4D97-AF65-F5344CB8AC3E}">
        <p14:creationId xmlns:p14="http://schemas.microsoft.com/office/powerpoint/2010/main" val="2578454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7097BDBF-930C-4667-AA2D-13CDC59B5EF2}"/>
              </a:ext>
            </a:extLst>
          </p:cNvPr>
          <p:cNvGraphicFramePr>
            <a:graphicFrameLocks noGrp="1"/>
          </p:cNvGraphicFramePr>
          <p:nvPr/>
        </p:nvGraphicFramePr>
        <p:xfrm>
          <a:off x="2027257" y="1995573"/>
          <a:ext cx="7585036" cy="3113881"/>
        </p:xfrm>
        <a:graphic>
          <a:graphicData uri="http://schemas.openxmlformats.org/drawingml/2006/table">
            <a:tbl>
              <a:tblPr firstRow="1" bandRow="1">
                <a:tableStyleId>{5940675A-B579-460E-94D1-54222C63F5DA}</a:tableStyleId>
              </a:tblPr>
              <a:tblGrid>
                <a:gridCol w="1599994">
                  <a:extLst>
                    <a:ext uri="{9D8B030D-6E8A-4147-A177-3AD203B41FA5}">
                      <a16:colId xmlns:a16="http://schemas.microsoft.com/office/drawing/2014/main" val="3486616499"/>
                    </a:ext>
                  </a:extLst>
                </a:gridCol>
                <a:gridCol w="997507">
                  <a:extLst>
                    <a:ext uri="{9D8B030D-6E8A-4147-A177-3AD203B41FA5}">
                      <a16:colId xmlns:a16="http://schemas.microsoft.com/office/drawing/2014/main" val="2108082540"/>
                    </a:ext>
                  </a:extLst>
                </a:gridCol>
                <a:gridCol w="997507">
                  <a:extLst>
                    <a:ext uri="{9D8B030D-6E8A-4147-A177-3AD203B41FA5}">
                      <a16:colId xmlns:a16="http://schemas.microsoft.com/office/drawing/2014/main" val="1528162130"/>
                    </a:ext>
                  </a:extLst>
                </a:gridCol>
                <a:gridCol w="997507">
                  <a:extLst>
                    <a:ext uri="{9D8B030D-6E8A-4147-A177-3AD203B41FA5}">
                      <a16:colId xmlns:a16="http://schemas.microsoft.com/office/drawing/2014/main" val="3023973026"/>
                    </a:ext>
                  </a:extLst>
                </a:gridCol>
                <a:gridCol w="997507">
                  <a:extLst>
                    <a:ext uri="{9D8B030D-6E8A-4147-A177-3AD203B41FA5}">
                      <a16:colId xmlns:a16="http://schemas.microsoft.com/office/drawing/2014/main" val="1494510850"/>
                    </a:ext>
                  </a:extLst>
                </a:gridCol>
                <a:gridCol w="997507">
                  <a:extLst>
                    <a:ext uri="{9D8B030D-6E8A-4147-A177-3AD203B41FA5}">
                      <a16:colId xmlns:a16="http://schemas.microsoft.com/office/drawing/2014/main" val="820222049"/>
                    </a:ext>
                  </a:extLst>
                </a:gridCol>
                <a:gridCol w="997507">
                  <a:extLst>
                    <a:ext uri="{9D8B030D-6E8A-4147-A177-3AD203B41FA5}">
                      <a16:colId xmlns:a16="http://schemas.microsoft.com/office/drawing/2014/main" val="2711270762"/>
                    </a:ext>
                  </a:extLst>
                </a:gridCol>
              </a:tblGrid>
              <a:tr h="437773">
                <a:tc>
                  <a:txBody>
                    <a:bodyPr/>
                    <a:lstStyle/>
                    <a:p>
                      <a:endParaRPr kumimoji="1" lang="ja-JP" altLang="en-US" sz="2000" dirty="0"/>
                    </a:p>
                  </a:txBody>
                  <a:tcPr/>
                </a:tc>
                <a:tc>
                  <a:txBody>
                    <a:bodyPr/>
                    <a:lstStyle/>
                    <a:p>
                      <a:r>
                        <a:rPr kumimoji="1" lang="ja-JP" altLang="en-US" sz="2000" dirty="0"/>
                        <a:t>書籍</a:t>
                      </a:r>
                      <a:r>
                        <a:rPr kumimoji="1" lang="en-US" altLang="ja-JP" sz="2000" dirty="0"/>
                        <a:t>1</a:t>
                      </a:r>
                      <a:endParaRPr kumimoji="1" lang="ja-JP" altLang="en-US" sz="2000" dirty="0"/>
                    </a:p>
                  </a:txBody>
                  <a:tcPr/>
                </a:tc>
                <a:tc>
                  <a:txBody>
                    <a:bodyPr/>
                    <a:lstStyle/>
                    <a:p>
                      <a:r>
                        <a:rPr kumimoji="1" lang="ja-JP" altLang="en-US" sz="2000" dirty="0"/>
                        <a:t>書籍</a:t>
                      </a:r>
                      <a:r>
                        <a:rPr kumimoji="1" lang="en-US" altLang="ja-JP" sz="2000" dirty="0"/>
                        <a:t>2</a:t>
                      </a:r>
                      <a:endParaRPr kumimoji="1" lang="ja-JP" altLang="en-US" sz="2000" dirty="0"/>
                    </a:p>
                  </a:txBody>
                  <a:tcPr/>
                </a:tc>
                <a:tc>
                  <a:txBody>
                    <a:bodyPr/>
                    <a:lstStyle/>
                    <a:p>
                      <a:r>
                        <a:rPr kumimoji="1" lang="ja-JP" altLang="en-US" sz="2000" dirty="0"/>
                        <a:t>書籍</a:t>
                      </a:r>
                      <a:r>
                        <a:rPr kumimoji="1" lang="en-US" altLang="ja-JP" sz="2000" dirty="0"/>
                        <a:t>3</a:t>
                      </a:r>
                      <a:endParaRPr kumimoji="1" lang="ja-JP" altLang="en-US" sz="2000" dirty="0"/>
                    </a:p>
                  </a:txBody>
                  <a:tcPr/>
                </a:tc>
                <a:tc>
                  <a:txBody>
                    <a:bodyPr/>
                    <a:lstStyle/>
                    <a:p>
                      <a:r>
                        <a:rPr kumimoji="1" lang="ja-JP" altLang="en-US" sz="2000" dirty="0"/>
                        <a:t>書籍</a:t>
                      </a:r>
                      <a:r>
                        <a:rPr kumimoji="1" lang="en-US" altLang="ja-JP" sz="2000" dirty="0"/>
                        <a:t>4</a:t>
                      </a:r>
                      <a:endParaRPr kumimoji="1" lang="ja-JP" altLang="en-US" sz="2000" dirty="0"/>
                    </a:p>
                  </a:txBody>
                  <a:tcPr/>
                </a:tc>
                <a:tc>
                  <a:txBody>
                    <a:bodyPr/>
                    <a:lstStyle/>
                    <a:p>
                      <a:endParaRPr kumimoji="1" lang="ja-JP" altLang="en-US" sz="2000" dirty="0"/>
                    </a:p>
                  </a:txBody>
                  <a:tcPr/>
                </a:tc>
                <a:tc>
                  <a:txBody>
                    <a:bodyPr/>
                    <a:lstStyle/>
                    <a:p>
                      <a:r>
                        <a:rPr kumimoji="1" lang="ja-JP" altLang="en-US" sz="2000" dirty="0"/>
                        <a:t>書籍</a:t>
                      </a:r>
                      <a:r>
                        <a:rPr kumimoji="1" lang="en-US" altLang="ja-JP" sz="2000" dirty="0"/>
                        <a:t>N</a:t>
                      </a:r>
                      <a:endParaRPr kumimoji="1" lang="ja-JP" altLang="en-US" sz="2000" dirty="0"/>
                    </a:p>
                  </a:txBody>
                  <a:tcPr/>
                </a:tc>
                <a:extLst>
                  <a:ext uri="{0D108BD9-81ED-4DB2-BD59-A6C34878D82A}">
                    <a16:rowId xmlns:a16="http://schemas.microsoft.com/office/drawing/2014/main" val="4076841171"/>
                  </a:ext>
                </a:extLst>
              </a:tr>
              <a:tr h="446018">
                <a:tc>
                  <a:txBody>
                    <a:bodyPr/>
                    <a:lstStyle/>
                    <a:p>
                      <a:r>
                        <a:rPr kumimoji="1" lang="ja-JP" altLang="en-US" sz="2000" dirty="0"/>
                        <a:t>ユーザー</a:t>
                      </a:r>
                      <a:r>
                        <a:rPr kumimoji="1" lang="en-US" altLang="ja-JP" sz="2000" dirty="0"/>
                        <a:t>A</a:t>
                      </a:r>
                      <a:endParaRPr kumimoji="1" lang="ja-JP" altLang="en-US" sz="2000" dirty="0"/>
                    </a:p>
                  </a:txBody>
                  <a:tcPr>
                    <a:noFill/>
                  </a:tcPr>
                </a:tc>
                <a:tc>
                  <a:txBody>
                    <a:bodyPr/>
                    <a:lstStyle/>
                    <a:p>
                      <a:pPr algn="ctr"/>
                      <a:r>
                        <a:rPr kumimoji="1" lang="en-US" altLang="ja-JP" sz="2000" dirty="0"/>
                        <a:t>1</a:t>
                      </a:r>
                      <a:endParaRPr kumimoji="1" lang="ja-JP" altLang="en-US" sz="2000" dirty="0"/>
                    </a:p>
                  </a:txBody>
                  <a:tcPr>
                    <a:noFill/>
                  </a:tcPr>
                </a:tc>
                <a:tc>
                  <a:txBody>
                    <a:bodyPr/>
                    <a:lstStyle/>
                    <a:p>
                      <a:pPr algn="ctr"/>
                      <a:r>
                        <a:rPr kumimoji="1" lang="en-US" altLang="ja-JP" sz="2000" dirty="0"/>
                        <a:t>0</a:t>
                      </a:r>
                      <a:endParaRPr kumimoji="1" lang="ja-JP" altLang="en-US" sz="2000" dirty="0"/>
                    </a:p>
                  </a:txBody>
                  <a:tcPr>
                    <a:noFill/>
                  </a:tcPr>
                </a:tc>
                <a:tc>
                  <a:txBody>
                    <a:bodyPr/>
                    <a:lstStyle/>
                    <a:p>
                      <a:pPr algn="ctr"/>
                      <a:r>
                        <a:rPr kumimoji="1" lang="en-US" altLang="ja-JP" sz="2000" dirty="0"/>
                        <a:t>0</a:t>
                      </a:r>
                      <a:endParaRPr kumimoji="1" lang="ja-JP" altLang="en-US" sz="2000" dirty="0"/>
                    </a:p>
                  </a:txBody>
                  <a:tcPr>
                    <a:noFill/>
                  </a:tcPr>
                </a:tc>
                <a:tc>
                  <a:txBody>
                    <a:bodyPr/>
                    <a:lstStyle/>
                    <a:p>
                      <a:pPr algn="ctr"/>
                      <a:r>
                        <a:rPr kumimoji="1" lang="en-US" altLang="ja-JP" sz="2000" dirty="0"/>
                        <a:t>1</a:t>
                      </a:r>
                      <a:endParaRPr kumimoji="1" lang="ja-JP" altLang="en-US" sz="2000" dirty="0"/>
                    </a:p>
                  </a:txBody>
                  <a:tcPr>
                    <a:noFill/>
                  </a:tcPr>
                </a:tc>
                <a:tc>
                  <a:txBody>
                    <a:bodyPr/>
                    <a:lstStyle/>
                    <a:p>
                      <a:endParaRPr kumimoji="1" lang="ja-JP" altLang="en-US" sz="2000" dirty="0"/>
                    </a:p>
                  </a:txBody>
                  <a:tcPr>
                    <a:noFill/>
                  </a:tcPr>
                </a:tc>
                <a:tc>
                  <a:txBody>
                    <a:bodyPr/>
                    <a:lstStyle/>
                    <a:p>
                      <a:endParaRPr kumimoji="1" lang="ja-JP" altLang="en-US" sz="2000" dirty="0"/>
                    </a:p>
                  </a:txBody>
                  <a:tcPr>
                    <a:noFill/>
                  </a:tcPr>
                </a:tc>
                <a:extLst>
                  <a:ext uri="{0D108BD9-81ED-4DB2-BD59-A6C34878D82A}">
                    <a16:rowId xmlns:a16="http://schemas.microsoft.com/office/drawing/2014/main" val="1790214272"/>
                  </a:ext>
                </a:extLst>
              </a:tr>
              <a:tr h="446018">
                <a:tc>
                  <a:txBody>
                    <a:bodyPr/>
                    <a:lstStyle/>
                    <a:p>
                      <a:r>
                        <a:rPr kumimoji="1" lang="ja-JP" altLang="en-US" sz="2000" dirty="0"/>
                        <a:t>ユーザー</a:t>
                      </a:r>
                      <a:r>
                        <a:rPr kumimoji="1" lang="en-US" altLang="ja-JP" sz="2000" dirty="0"/>
                        <a:t>F</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2561280232"/>
                  </a:ext>
                </a:extLst>
              </a:tr>
              <a:tr h="446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t>ユーザー</a:t>
                      </a:r>
                      <a:r>
                        <a:rPr kumimoji="1" lang="en-US" altLang="ja-JP" sz="2000" dirty="0"/>
                        <a:t>H</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3149086748"/>
                  </a:ext>
                </a:extLst>
              </a:tr>
              <a:tr h="446018">
                <a:tc>
                  <a:txBody>
                    <a:bodyPr/>
                    <a:lstStyle/>
                    <a:p>
                      <a:r>
                        <a:rPr kumimoji="1" lang="ja-JP" altLang="en-US" sz="2000" dirty="0"/>
                        <a:t>ユーザー</a:t>
                      </a:r>
                      <a:r>
                        <a:rPr kumimoji="1" lang="en-US" altLang="ja-JP" sz="2000" dirty="0"/>
                        <a:t>M</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0</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3753713565"/>
                  </a:ext>
                </a:extLst>
              </a:tr>
              <a:tr h="446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t>ユーザー</a:t>
                      </a:r>
                      <a:r>
                        <a:rPr kumimoji="1" lang="en-US" altLang="ja-JP" sz="2000" dirty="0"/>
                        <a:t>P</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pPr algn="ctr"/>
                      <a:r>
                        <a:rPr kumimoji="1" lang="en-US" altLang="ja-JP" sz="2000" dirty="0"/>
                        <a:t>1</a:t>
                      </a: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4232426739"/>
                  </a:ext>
                </a:extLst>
              </a:tr>
              <a:tr h="446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1572351643"/>
                  </a:ext>
                </a:extLst>
              </a:tr>
            </a:tbl>
          </a:graphicData>
        </a:graphic>
      </p:graphicFrame>
      <p:sp>
        <p:nvSpPr>
          <p:cNvPr id="4" name="正方形/長方形 3">
            <a:extLst>
              <a:ext uri="{FF2B5EF4-FFF2-40B4-BE49-F238E27FC236}">
                <a16:creationId xmlns:a16="http://schemas.microsoft.com/office/drawing/2014/main" id="{618DE55A-0D41-4B98-9661-7159B919082F}"/>
              </a:ext>
            </a:extLst>
          </p:cNvPr>
          <p:cNvSpPr/>
          <p:nvPr/>
        </p:nvSpPr>
        <p:spPr>
          <a:xfrm>
            <a:off x="3878886" y="1151674"/>
            <a:ext cx="4434227" cy="461665"/>
          </a:xfrm>
          <a:prstGeom prst="rect">
            <a:avLst/>
          </a:prstGeom>
        </p:spPr>
        <p:txBody>
          <a:bodyPr wrap="none">
            <a:spAutoFit/>
          </a:bodyPr>
          <a:lstStyle/>
          <a:p>
            <a:r>
              <a:rPr lang="en-US" altLang="ja-JP" sz="2400" dirty="0">
                <a:solidFill>
                  <a:srgbClr val="003366"/>
                </a:solidFill>
                <a:latin typeface="メイリオ" panose="020B0604030504040204" pitchFamily="50" charset="-128"/>
                <a:ea typeface="メイリオ" panose="020B0604030504040204" pitchFamily="50" charset="-128"/>
              </a:rPr>
              <a:t>N : </a:t>
            </a:r>
            <a:r>
              <a:rPr lang="ja-JP" altLang="en-US" sz="2400" dirty="0">
                <a:solidFill>
                  <a:srgbClr val="003366"/>
                </a:solidFill>
                <a:latin typeface="メイリオ" panose="020B0604030504040204" pitchFamily="50" charset="-128"/>
                <a:ea typeface="メイリオ" panose="020B0604030504040204" pitchFamily="50" charset="-128"/>
              </a:rPr>
              <a:t>世界の本の総数は</a:t>
            </a:r>
            <a:r>
              <a:rPr lang="en-US" altLang="ja-JP" sz="2400" dirty="0">
                <a:solidFill>
                  <a:srgbClr val="003366"/>
                </a:solidFill>
                <a:latin typeface="メイリオ" panose="020B0604030504040204" pitchFamily="50" charset="-128"/>
                <a:ea typeface="メイリオ" panose="020B0604030504040204" pitchFamily="50" charset="-128"/>
              </a:rPr>
              <a:t>1</a:t>
            </a:r>
            <a:r>
              <a:rPr lang="ja-JP" altLang="en-US" sz="2400" dirty="0">
                <a:solidFill>
                  <a:srgbClr val="003366"/>
                </a:solidFill>
                <a:latin typeface="メイリオ" panose="020B0604030504040204" pitchFamily="50" charset="-128"/>
                <a:ea typeface="メイリオ" panose="020B0604030504040204" pitchFamily="50" charset="-128"/>
              </a:rPr>
              <a:t>億以上</a:t>
            </a:r>
            <a:endParaRPr lang="ja-JP" altLang="en-US" sz="2400" i="0" dirty="0">
              <a:solidFill>
                <a:srgbClr val="003366"/>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13B31D1-9FB9-45DF-BB34-568D11855629}"/>
              </a:ext>
            </a:extLst>
          </p:cNvPr>
          <p:cNvSpPr txBox="1"/>
          <p:nvPr/>
        </p:nvSpPr>
        <p:spPr>
          <a:xfrm>
            <a:off x="2327314" y="5747921"/>
            <a:ext cx="1107996"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数十億行</a:t>
            </a:r>
          </a:p>
        </p:txBody>
      </p:sp>
      <p:sp>
        <p:nvSpPr>
          <p:cNvPr id="6" name="テキスト ボックス 5">
            <a:extLst>
              <a:ext uri="{FF2B5EF4-FFF2-40B4-BE49-F238E27FC236}">
                <a16:creationId xmlns:a16="http://schemas.microsoft.com/office/drawing/2014/main" id="{91B1CFF3-6DC0-4F8A-A3DD-73B1ABB3FB93}"/>
              </a:ext>
            </a:extLst>
          </p:cNvPr>
          <p:cNvSpPr txBox="1"/>
          <p:nvPr/>
        </p:nvSpPr>
        <p:spPr>
          <a:xfrm>
            <a:off x="10628330" y="1998278"/>
            <a:ext cx="788999"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億列</a:t>
            </a:r>
          </a:p>
        </p:txBody>
      </p:sp>
      <p:sp>
        <p:nvSpPr>
          <p:cNvPr id="7" name="矢印: 右 6">
            <a:extLst>
              <a:ext uri="{FF2B5EF4-FFF2-40B4-BE49-F238E27FC236}">
                <a16:creationId xmlns:a16="http://schemas.microsoft.com/office/drawing/2014/main" id="{498E3E43-BE15-419D-9C0F-BA0B3697DC64}"/>
              </a:ext>
            </a:extLst>
          </p:cNvPr>
          <p:cNvSpPr/>
          <p:nvPr/>
        </p:nvSpPr>
        <p:spPr>
          <a:xfrm>
            <a:off x="9839324" y="1827814"/>
            <a:ext cx="561975" cy="704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A7993DA1-7654-4E2D-AA05-1C83980B7A96}"/>
              </a:ext>
            </a:extLst>
          </p:cNvPr>
          <p:cNvSpPr/>
          <p:nvPr/>
        </p:nvSpPr>
        <p:spPr>
          <a:xfrm>
            <a:off x="2486025" y="5267325"/>
            <a:ext cx="790575"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91C2B9F-4C24-4BCB-853B-194E995F0F0C}"/>
              </a:ext>
            </a:extLst>
          </p:cNvPr>
          <p:cNvPicPr>
            <a:picLocks noChangeAspect="1"/>
          </p:cNvPicPr>
          <p:nvPr/>
        </p:nvPicPr>
        <p:blipFill>
          <a:blip r:embed="rId2"/>
          <a:stretch>
            <a:fillRect/>
          </a:stretch>
        </p:blipFill>
        <p:spPr>
          <a:xfrm>
            <a:off x="0" y="1089097"/>
            <a:ext cx="12192000" cy="5416478"/>
          </a:xfrm>
          <a:prstGeom prst="rect">
            <a:avLst/>
          </a:prstGeom>
        </p:spPr>
      </p:pic>
      <p:pic>
        <p:nvPicPr>
          <p:cNvPr id="11" name="図 10">
            <a:extLst>
              <a:ext uri="{FF2B5EF4-FFF2-40B4-BE49-F238E27FC236}">
                <a16:creationId xmlns:a16="http://schemas.microsoft.com/office/drawing/2014/main" id="{79BA3CAA-A49E-4D2B-AD19-A2057C0E90BE}"/>
              </a:ext>
            </a:extLst>
          </p:cNvPr>
          <p:cNvPicPr>
            <a:picLocks noChangeAspect="1"/>
          </p:cNvPicPr>
          <p:nvPr/>
        </p:nvPicPr>
        <p:blipFill>
          <a:blip r:embed="rId3"/>
          <a:stretch>
            <a:fillRect/>
          </a:stretch>
        </p:blipFill>
        <p:spPr>
          <a:xfrm>
            <a:off x="114300" y="73550"/>
            <a:ext cx="2371725" cy="1228725"/>
          </a:xfrm>
          <a:prstGeom prst="rect">
            <a:avLst/>
          </a:prstGeom>
        </p:spPr>
      </p:pic>
      <p:sp>
        <p:nvSpPr>
          <p:cNvPr id="2" name="テキスト ボックス 1">
            <a:extLst>
              <a:ext uri="{FF2B5EF4-FFF2-40B4-BE49-F238E27FC236}">
                <a16:creationId xmlns:a16="http://schemas.microsoft.com/office/drawing/2014/main" id="{428DE7AF-5816-456B-946F-7108BEF68ECA}"/>
              </a:ext>
            </a:extLst>
          </p:cNvPr>
          <p:cNvSpPr txBox="1"/>
          <p:nvPr/>
        </p:nvSpPr>
        <p:spPr>
          <a:xfrm>
            <a:off x="2695575" y="266416"/>
            <a:ext cx="8931304" cy="584775"/>
          </a:xfrm>
          <a:prstGeom prst="rect">
            <a:avLst/>
          </a:prstGeom>
          <a:noFill/>
        </p:spPr>
        <p:txBody>
          <a:bodyPr wrap="square" rtlCol="0">
            <a:spAutoFit/>
          </a:bodyPr>
          <a:lstStyle/>
          <a:p>
            <a:pPr algn="l"/>
            <a:r>
              <a:rPr kumimoji="1" lang="ja-JP" altLang="en-US" sz="3200" b="1" dirty="0">
                <a:latin typeface="メイリオ" panose="020B0604030504040204" pitchFamily="50" charset="-128"/>
                <a:ea typeface="メイリオ" panose="020B0604030504040204" pitchFamily="50" charset="-128"/>
              </a:rPr>
              <a:t>アマゾンのオススメ</a:t>
            </a:r>
          </a:p>
        </p:txBody>
      </p:sp>
    </p:spTree>
    <p:extLst>
      <p:ext uri="{BB962C8B-B14F-4D97-AF65-F5344CB8AC3E}">
        <p14:creationId xmlns:p14="http://schemas.microsoft.com/office/powerpoint/2010/main" val="3520869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D13412A7-490A-44B2-B141-7471A1EB9C99}"/>
              </a:ext>
            </a:extLst>
          </p:cNvPr>
          <p:cNvSpPr txBox="1"/>
          <p:nvPr/>
        </p:nvSpPr>
        <p:spPr>
          <a:xfrm>
            <a:off x="390276" y="273755"/>
            <a:ext cx="9718677" cy="1077218"/>
          </a:xfrm>
          <a:prstGeom prst="rect">
            <a:avLst/>
          </a:prstGeom>
          <a:noFill/>
        </p:spPr>
        <p:txBody>
          <a:bodyPr wrap="square" rtlCol="0">
            <a:spAutoFit/>
          </a:bodyPr>
          <a:lstStyle/>
          <a:p>
            <a:pPr algn="l"/>
            <a:r>
              <a:rPr kumimoji="1" lang="ja-JP" altLang="en-US" sz="3200" dirty="0">
                <a:latin typeface="メイリオ" panose="020B0604030504040204" pitchFamily="50" charset="-128"/>
                <a:ea typeface="メイリオ" panose="020B0604030504040204" pitchFamily="50" charset="-128"/>
              </a:rPr>
              <a:t>口コミなど大規模テキストを</a:t>
            </a:r>
            <a:r>
              <a:rPr kumimoji="1" lang="en-US" altLang="ja-JP" sz="3200" dirty="0">
                <a:latin typeface="メイリオ" panose="020B0604030504040204" pitchFamily="50" charset="-128"/>
                <a:ea typeface="メイリオ" panose="020B0604030504040204" pitchFamily="50" charset="-128"/>
              </a:rPr>
              <a:t>python </a:t>
            </a:r>
            <a:r>
              <a:rPr kumimoji="1" lang="ja-JP" altLang="en-US" sz="3200" dirty="0">
                <a:latin typeface="メイリオ" panose="020B0604030504040204" pitchFamily="50" charset="-128"/>
                <a:ea typeface="メイリオ" panose="020B0604030504040204" pitchFamily="50" charset="-128"/>
              </a:rPr>
              <a:t>でデータ解析する技術の習得を目指します。</a:t>
            </a:r>
          </a:p>
        </p:txBody>
      </p:sp>
      <p:sp>
        <p:nvSpPr>
          <p:cNvPr id="3" name="テキスト ボックス 2">
            <a:extLst>
              <a:ext uri="{FF2B5EF4-FFF2-40B4-BE49-F238E27FC236}">
                <a16:creationId xmlns:a16="http://schemas.microsoft.com/office/drawing/2014/main" id="{F90C8A58-24CC-EA6E-C79F-39297ACAE090}"/>
              </a:ext>
            </a:extLst>
          </p:cNvPr>
          <p:cNvSpPr txBox="1"/>
          <p:nvPr/>
        </p:nvSpPr>
        <p:spPr>
          <a:xfrm>
            <a:off x="590204" y="2577274"/>
            <a:ext cx="9891421" cy="2677656"/>
          </a:xfrm>
          <a:prstGeom prst="rect">
            <a:avLst/>
          </a:prstGeom>
          <a:noFill/>
        </p:spPr>
        <p:txBody>
          <a:bodyPr wrap="square" rtlCol="0">
            <a:spAutoFit/>
          </a:bodyPr>
          <a:lstStyle/>
          <a:p>
            <a:pPr marL="457200" indent="-457200" algn="l">
              <a:buFont typeface="+mj-lt"/>
              <a:buAutoNum type="arabicPeriod"/>
            </a:pPr>
            <a:r>
              <a:rPr kumimoji="1" lang="ja-JP" altLang="en-US" sz="2400" b="1" dirty="0">
                <a:latin typeface="メイリオ" panose="020B0604030504040204" pitchFamily="50" charset="-128"/>
                <a:ea typeface="メイリオ" panose="020B0604030504040204" pitchFamily="50" charset="-128"/>
              </a:rPr>
              <a:t>統計的機械学習（数理データサイエンス</a:t>
            </a:r>
            <a:r>
              <a:rPr kumimoji="1" lang="ja-JP" altLang="en-US" sz="2400" dirty="0">
                <a:latin typeface="メイリオ" panose="020B0604030504040204" pitchFamily="50" charset="-128"/>
                <a:ea typeface="メイリオ" panose="020B0604030504040204" pitchFamily="50" charset="-128"/>
              </a:rPr>
              <a:t>）という分野。情報工学学部</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年生くらいの内容（つまりガチ工学）</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大規模言語モデルも</a:t>
            </a:r>
            <a:r>
              <a:rPr kumimoji="1" lang="en-US" altLang="ja-JP" sz="2400" dirty="0">
                <a:latin typeface="メイリオ" panose="020B0604030504040204" pitchFamily="50" charset="-128"/>
                <a:ea typeface="メイリオ" panose="020B0604030504040204" pitchFamily="50" charset="-128"/>
              </a:rPr>
              <a:t>python</a:t>
            </a:r>
            <a:r>
              <a:rPr kumimoji="1" lang="ja-JP" altLang="en-US" sz="2400" dirty="0">
                <a:latin typeface="メイリオ" panose="020B0604030504040204" pitchFamily="50" charset="-128"/>
                <a:ea typeface="メイリオ" panose="020B0604030504040204" pitchFamily="50" charset="-128"/>
              </a:rPr>
              <a:t>で動かします。</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テキスト解析のための数理（統計、線形代数）モデルを実装するようなこともやります。</a:t>
            </a:r>
          </a:p>
        </p:txBody>
      </p:sp>
      <p:sp>
        <p:nvSpPr>
          <p:cNvPr id="2" name="テキスト ボックス 1">
            <a:extLst>
              <a:ext uri="{FF2B5EF4-FFF2-40B4-BE49-F238E27FC236}">
                <a16:creationId xmlns:a16="http://schemas.microsoft.com/office/drawing/2014/main" id="{5A0927B3-AE94-DDC1-DB86-04A80FCCFDF9}"/>
              </a:ext>
            </a:extLst>
          </p:cNvPr>
          <p:cNvSpPr txBox="1"/>
          <p:nvPr/>
        </p:nvSpPr>
        <p:spPr>
          <a:xfrm>
            <a:off x="590204" y="5657671"/>
            <a:ext cx="10372725" cy="1200329"/>
          </a:xfrm>
          <a:prstGeom prst="rect">
            <a:avLst/>
          </a:prstGeom>
          <a:noFill/>
        </p:spPr>
        <p:txBody>
          <a:bodyPr wrap="square" rtlCol="0">
            <a:spAutoFit/>
          </a:bodyPr>
          <a:lstStyle/>
          <a:p>
            <a:pPr algn="l"/>
            <a:r>
              <a:rPr kumimoji="1" lang="ja-JP" altLang="en-US" sz="2400" b="1" dirty="0">
                <a:latin typeface="メイリオ" panose="020B0604030504040204" pitchFamily="50" charset="-128"/>
                <a:ea typeface="メイリオ" panose="020B0604030504040204" pitchFamily="50" charset="-128"/>
              </a:rPr>
              <a:t>インターネットデータ収集技術の履修を必須とする</a:t>
            </a:r>
            <a:endParaRPr kumimoji="1" lang="en-US" altLang="ja-JP" sz="2400" b="1"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テキストエディタによるプログラミング演習をするため</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（詳しくはインターネットデータ収集技術のムービーを見てください）</a:t>
            </a:r>
          </a:p>
        </p:txBody>
      </p:sp>
      <p:sp>
        <p:nvSpPr>
          <p:cNvPr id="4" name="テキスト ボックス 3">
            <a:extLst>
              <a:ext uri="{FF2B5EF4-FFF2-40B4-BE49-F238E27FC236}">
                <a16:creationId xmlns:a16="http://schemas.microsoft.com/office/drawing/2014/main" id="{6B2DAD47-95C8-4F9B-343B-BD3AF13EA8BD}"/>
              </a:ext>
            </a:extLst>
          </p:cNvPr>
          <p:cNvSpPr txBox="1"/>
          <p:nvPr/>
        </p:nvSpPr>
        <p:spPr>
          <a:xfrm>
            <a:off x="590204" y="1587731"/>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キーワード</a:t>
            </a:r>
          </a:p>
        </p:txBody>
      </p:sp>
      <p:sp>
        <p:nvSpPr>
          <p:cNvPr id="5" name="テキスト ボックス 4">
            <a:extLst>
              <a:ext uri="{FF2B5EF4-FFF2-40B4-BE49-F238E27FC236}">
                <a16:creationId xmlns:a16="http://schemas.microsoft.com/office/drawing/2014/main" id="{71EAD703-EE68-3B03-3740-48B5AF5861F8}"/>
              </a:ext>
            </a:extLst>
          </p:cNvPr>
          <p:cNvSpPr txBox="1"/>
          <p:nvPr/>
        </p:nvSpPr>
        <p:spPr>
          <a:xfrm>
            <a:off x="2460567" y="1642092"/>
            <a:ext cx="7808548" cy="461665"/>
          </a:xfrm>
          <a:prstGeom prst="rect">
            <a:avLst/>
          </a:prstGeom>
          <a:noFill/>
        </p:spPr>
        <p:txBody>
          <a:bodyPr wrap="none" rtlCol="0">
            <a:spAutoFit/>
          </a:bodyPr>
          <a:lstStyle/>
          <a:p>
            <a:pPr algn="l"/>
            <a:r>
              <a:rPr kumimoji="1" lang="ja-JP" altLang="en-US" sz="2400" b="1" dirty="0">
                <a:latin typeface="メイリオ" panose="020B0604030504040204" pitchFamily="50" charset="-128"/>
                <a:ea typeface="メイリオ" panose="020B0604030504040204" pitchFamily="50" charset="-128"/>
              </a:rPr>
              <a:t>機械学習　大規模言語モデル</a:t>
            </a:r>
            <a:r>
              <a:rPr kumimoji="1" lang="en-US" altLang="ja-JP" sz="2400" b="1" dirty="0">
                <a:latin typeface="メイリオ" panose="020B0604030504040204" pitchFamily="50" charset="-128"/>
                <a:ea typeface="メイリオ" panose="020B0604030504040204" pitchFamily="50" charset="-128"/>
              </a:rPr>
              <a:t>(LLM)  </a:t>
            </a:r>
            <a:r>
              <a:rPr kumimoji="1" lang="ja-JP" altLang="en-US" sz="2400" b="1" dirty="0">
                <a:latin typeface="メイリオ" panose="020B0604030504040204" pitchFamily="50" charset="-128"/>
                <a:ea typeface="メイリオ" panose="020B0604030504040204" pitchFamily="50" charset="-128"/>
              </a:rPr>
              <a:t>数理モデルの実装</a:t>
            </a:r>
          </a:p>
        </p:txBody>
      </p:sp>
    </p:spTree>
    <p:extLst>
      <p:ext uri="{BB962C8B-B14F-4D97-AF65-F5344CB8AC3E}">
        <p14:creationId xmlns:p14="http://schemas.microsoft.com/office/powerpoint/2010/main" val="126643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FAA708A-69D8-4817-AF8C-147D81FF83FA}"/>
              </a:ext>
            </a:extLst>
          </p:cNvPr>
          <p:cNvPicPr>
            <a:picLocks noChangeAspect="1"/>
          </p:cNvPicPr>
          <p:nvPr/>
        </p:nvPicPr>
        <p:blipFill>
          <a:blip r:embed="rId2"/>
          <a:stretch>
            <a:fillRect/>
          </a:stretch>
        </p:blipFill>
        <p:spPr>
          <a:xfrm>
            <a:off x="945655" y="626186"/>
            <a:ext cx="10424978" cy="6364979"/>
          </a:xfrm>
          <a:prstGeom prst="rect">
            <a:avLst/>
          </a:prstGeom>
        </p:spPr>
      </p:pic>
      <p:sp>
        <p:nvSpPr>
          <p:cNvPr id="4" name="テキスト ボックス 3">
            <a:extLst>
              <a:ext uri="{FF2B5EF4-FFF2-40B4-BE49-F238E27FC236}">
                <a16:creationId xmlns:a16="http://schemas.microsoft.com/office/drawing/2014/main" id="{B7E48140-5630-49BC-876B-50E240660E59}"/>
              </a:ext>
            </a:extLst>
          </p:cNvPr>
          <p:cNvSpPr txBox="1"/>
          <p:nvPr/>
        </p:nvSpPr>
        <p:spPr>
          <a:xfrm>
            <a:off x="6720396" y="169855"/>
            <a:ext cx="4234557" cy="646331"/>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3"/>
              </a:rPr>
              <a:t>https://search.yahoo.co.jp/realtime</a:t>
            </a:r>
            <a:endParaRPr kumimoji="1" lang="en-US" altLang="ja-JP" dirty="0">
              <a:latin typeface="メイリオ" panose="020B0604030504040204" pitchFamily="50" charset="-128"/>
              <a:ea typeface="メイリオ" panose="020B0604030504040204" pitchFamily="50" charset="-128"/>
            </a:endParaRPr>
          </a:p>
          <a:p>
            <a:pPr algn="l"/>
            <a:endParaRPr kumimoji="1" lang="ja-JP" altLang="en-US"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24B24870-4420-426A-992C-E44426A4015A}"/>
              </a:ext>
            </a:extLst>
          </p:cNvPr>
          <p:cNvSpPr txBox="1"/>
          <p:nvPr/>
        </p:nvSpPr>
        <p:spPr>
          <a:xfrm>
            <a:off x="1944210" y="141734"/>
            <a:ext cx="4337726" cy="523220"/>
          </a:xfrm>
          <a:prstGeom prst="rect">
            <a:avLst/>
          </a:prstGeom>
          <a:noFill/>
        </p:spPr>
        <p:txBody>
          <a:bodyPr wrap="none" rtlCol="0">
            <a:spAutoFit/>
          </a:bodyPr>
          <a:lstStyle/>
          <a:p>
            <a:pPr algn="l"/>
            <a:r>
              <a:rPr kumimoji="1" lang="en-US" altLang="ja-JP" sz="2800" b="1" dirty="0">
                <a:latin typeface="メイリオ" panose="020B0604030504040204" pitchFamily="50" charset="-128"/>
                <a:ea typeface="メイリオ" panose="020B0604030504040204" pitchFamily="50" charset="-128"/>
              </a:rPr>
              <a:t>Yahoo </a:t>
            </a:r>
            <a:r>
              <a:rPr kumimoji="1" lang="ja-JP" altLang="en-US" sz="2800" b="1" dirty="0">
                <a:latin typeface="メイリオ" panose="020B0604030504040204" pitchFamily="50" charset="-128"/>
                <a:ea typeface="メイリオ" panose="020B0604030504040204" pitchFamily="50" charset="-128"/>
              </a:rPr>
              <a:t>トレンドサービス</a:t>
            </a:r>
          </a:p>
        </p:txBody>
      </p:sp>
    </p:spTree>
    <p:extLst>
      <p:ext uri="{BB962C8B-B14F-4D97-AF65-F5344CB8AC3E}">
        <p14:creationId xmlns:p14="http://schemas.microsoft.com/office/powerpoint/2010/main" val="260068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EF892AE-0E57-48DD-8725-890E6F989D41}"/>
              </a:ext>
            </a:extLst>
          </p:cNvPr>
          <p:cNvSpPr txBox="1"/>
          <p:nvPr/>
        </p:nvSpPr>
        <p:spPr>
          <a:xfrm>
            <a:off x="-302394" y="300551"/>
            <a:ext cx="3157979" cy="584775"/>
          </a:xfrm>
          <a:prstGeom prst="rect">
            <a:avLst/>
          </a:prstGeom>
          <a:noFill/>
        </p:spPr>
        <p:txBody>
          <a:bodyPr wrap="square" rtlCol="0">
            <a:spAutoFit/>
          </a:bodyPr>
          <a:lstStyle/>
          <a:p>
            <a:pPr algn="ctr"/>
            <a:r>
              <a:rPr kumimoji="1" lang="ja-JP" altLang="en-US" sz="3200" b="1" dirty="0">
                <a:latin typeface="メイリオ" panose="020B0604030504040204" pitchFamily="50" charset="-128"/>
                <a:ea typeface="メイリオ" panose="020B0604030504040204" pitchFamily="50" charset="-128"/>
              </a:rPr>
              <a:t>評　価</a:t>
            </a:r>
          </a:p>
        </p:txBody>
      </p:sp>
      <p:sp>
        <p:nvSpPr>
          <p:cNvPr id="3" name="テキスト ボックス 2">
            <a:extLst>
              <a:ext uri="{FF2B5EF4-FFF2-40B4-BE49-F238E27FC236}">
                <a16:creationId xmlns:a16="http://schemas.microsoft.com/office/drawing/2014/main" id="{1AA976AA-B204-4F2A-B0FF-948A779F12D6}"/>
              </a:ext>
            </a:extLst>
          </p:cNvPr>
          <p:cNvSpPr txBox="1"/>
          <p:nvPr/>
        </p:nvSpPr>
        <p:spPr>
          <a:xfrm>
            <a:off x="616965" y="1214471"/>
            <a:ext cx="10958070" cy="1938992"/>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授業中に適宜提示する演習問題への回答で評価します。（授業時間内に解くことが前提）→　検討中</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●演習問題の難易度はプログラミング応用および機械学習</a:t>
            </a:r>
            <a:r>
              <a:rPr kumimoji="1" lang="en-US" altLang="ja-JP" sz="2400" dirty="0">
                <a:latin typeface="メイリオ" panose="020B0604030504040204" pitchFamily="50" charset="-128"/>
                <a:ea typeface="メイリオ" panose="020B0604030504040204" pitchFamily="50" charset="-128"/>
              </a:rPr>
              <a:t>Ⅰ</a:t>
            </a:r>
            <a:r>
              <a:rPr kumimoji="1" lang="ja-JP" altLang="en-US" sz="2400" dirty="0">
                <a:latin typeface="メイリオ" panose="020B0604030504040204" pitchFamily="50" charset="-128"/>
                <a:ea typeface="メイリオ" panose="020B0604030504040204" pitchFamily="50" charset="-128"/>
              </a:rPr>
              <a:t>の応用レベル。</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●線形代数、統計学の知識も場合によって必要となる。　</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6644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EC15C30-063E-BCB2-85E6-6F3A6515566B}"/>
              </a:ext>
            </a:extLst>
          </p:cNvPr>
          <p:cNvSpPr txBox="1"/>
          <p:nvPr/>
        </p:nvSpPr>
        <p:spPr>
          <a:xfrm>
            <a:off x="541176" y="2640563"/>
            <a:ext cx="3057247"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最近やった研究</a:t>
            </a:r>
          </a:p>
        </p:txBody>
      </p:sp>
    </p:spTree>
    <p:extLst>
      <p:ext uri="{BB962C8B-B14F-4D97-AF65-F5344CB8AC3E}">
        <p14:creationId xmlns:p14="http://schemas.microsoft.com/office/powerpoint/2010/main" val="2965532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吹き出し: 左右矢印 29">
            <a:extLst>
              <a:ext uri="{FF2B5EF4-FFF2-40B4-BE49-F238E27FC236}">
                <a16:creationId xmlns:a16="http://schemas.microsoft.com/office/drawing/2014/main" id="{CAB1BDA1-E848-4A59-90C5-AC3533CE4451}"/>
              </a:ext>
            </a:extLst>
          </p:cNvPr>
          <p:cNvSpPr/>
          <p:nvPr/>
        </p:nvSpPr>
        <p:spPr>
          <a:xfrm rot="16200000">
            <a:off x="9434707" y="3007698"/>
            <a:ext cx="2211705" cy="2282047"/>
          </a:xfrm>
          <a:prstGeom prst="leftRightArrowCallout">
            <a:avLst>
              <a:gd name="adj1" fmla="val 25000"/>
              <a:gd name="adj2" fmla="val 25000"/>
              <a:gd name="adj3" fmla="val 17373"/>
              <a:gd name="adj4" fmla="val 352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08FC570-745D-4E39-AA20-659134171982}"/>
              </a:ext>
            </a:extLst>
          </p:cNvPr>
          <p:cNvSpPr txBox="1"/>
          <p:nvPr/>
        </p:nvSpPr>
        <p:spPr>
          <a:xfrm>
            <a:off x="420624" y="356616"/>
            <a:ext cx="11674991" cy="523220"/>
          </a:xfrm>
          <a:prstGeom prst="rect">
            <a:avLst/>
          </a:prstGeom>
          <a:noFill/>
        </p:spPr>
        <p:txBody>
          <a:bodyPr wrap="none" rtlCol="0">
            <a:spAutoFit/>
          </a:bodyPr>
          <a:lstStyle/>
          <a:p>
            <a:pPr algn="l"/>
            <a:r>
              <a:rPr kumimoji="1" lang="ja-JP" altLang="en-US" sz="2800" dirty="0">
                <a:latin typeface="メイリオ" panose="020B0604030504040204" pitchFamily="50" charset="-128"/>
                <a:ea typeface="メイリオ" panose="020B0604030504040204" pitchFamily="50" charset="-128"/>
              </a:rPr>
              <a:t>テキストマイニングで人の感じる食感と食感物性の対応付けができる！</a:t>
            </a:r>
          </a:p>
        </p:txBody>
      </p:sp>
      <p:sp>
        <p:nvSpPr>
          <p:cNvPr id="3" name="テキスト ボックス 2">
            <a:extLst>
              <a:ext uri="{FF2B5EF4-FFF2-40B4-BE49-F238E27FC236}">
                <a16:creationId xmlns:a16="http://schemas.microsoft.com/office/drawing/2014/main" id="{87B28D77-B989-4D60-BF2E-67CD188C0B7F}"/>
              </a:ext>
            </a:extLst>
          </p:cNvPr>
          <p:cNvSpPr txBox="1"/>
          <p:nvPr/>
        </p:nvSpPr>
        <p:spPr>
          <a:xfrm>
            <a:off x="2941130" y="879836"/>
            <a:ext cx="2492990"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どうやるかというと。</a:t>
            </a:r>
          </a:p>
        </p:txBody>
      </p:sp>
      <p:pic>
        <p:nvPicPr>
          <p:cNvPr id="4" name="図 3">
            <a:extLst>
              <a:ext uri="{FF2B5EF4-FFF2-40B4-BE49-F238E27FC236}">
                <a16:creationId xmlns:a16="http://schemas.microsoft.com/office/drawing/2014/main" id="{7F63BFB1-3A3D-4A3B-AC3A-1C27DC504562}"/>
              </a:ext>
            </a:extLst>
          </p:cNvPr>
          <p:cNvPicPr>
            <a:picLocks noChangeAspect="1"/>
          </p:cNvPicPr>
          <p:nvPr/>
        </p:nvPicPr>
        <p:blipFill>
          <a:blip r:embed="rId2"/>
          <a:stretch>
            <a:fillRect/>
          </a:stretch>
        </p:blipFill>
        <p:spPr>
          <a:xfrm>
            <a:off x="6882307" y="910296"/>
            <a:ext cx="2606900" cy="1838862"/>
          </a:xfrm>
          <a:prstGeom prst="ellipse">
            <a:avLst/>
          </a:prstGeom>
          <a:ln>
            <a:noFill/>
          </a:ln>
          <a:effectLst>
            <a:softEdge rad="112500"/>
          </a:effectLst>
        </p:spPr>
      </p:pic>
      <p:pic>
        <p:nvPicPr>
          <p:cNvPr id="5" name="図 4">
            <a:extLst>
              <a:ext uri="{FF2B5EF4-FFF2-40B4-BE49-F238E27FC236}">
                <a16:creationId xmlns:a16="http://schemas.microsoft.com/office/drawing/2014/main" id="{21AF25D5-56C2-4AD4-9F1B-A08C5469C0E7}"/>
              </a:ext>
            </a:extLst>
          </p:cNvPr>
          <p:cNvPicPr>
            <a:picLocks noChangeAspect="1"/>
          </p:cNvPicPr>
          <p:nvPr/>
        </p:nvPicPr>
        <p:blipFill>
          <a:blip r:embed="rId3"/>
          <a:stretch>
            <a:fillRect/>
          </a:stretch>
        </p:blipFill>
        <p:spPr>
          <a:xfrm>
            <a:off x="7055461" y="2749158"/>
            <a:ext cx="2676340" cy="1853044"/>
          </a:xfrm>
          <a:prstGeom prst="ellipse">
            <a:avLst/>
          </a:prstGeom>
          <a:ln>
            <a:noFill/>
          </a:ln>
          <a:effectLst>
            <a:softEdge rad="112500"/>
          </a:effectLst>
        </p:spPr>
      </p:pic>
      <p:sp>
        <p:nvSpPr>
          <p:cNvPr id="7" name="矢印: 下カーブ 6">
            <a:extLst>
              <a:ext uri="{FF2B5EF4-FFF2-40B4-BE49-F238E27FC236}">
                <a16:creationId xmlns:a16="http://schemas.microsoft.com/office/drawing/2014/main" id="{170750AA-9E49-4D1E-9911-F4F04226823B}"/>
              </a:ext>
            </a:extLst>
          </p:cNvPr>
          <p:cNvSpPr/>
          <p:nvPr/>
        </p:nvSpPr>
        <p:spPr>
          <a:xfrm rot="1220166">
            <a:off x="5703202" y="2745061"/>
            <a:ext cx="1603928" cy="644759"/>
          </a:xfrm>
          <a:prstGeom prst="curvedDownArrow">
            <a:avLst>
              <a:gd name="adj1" fmla="val 25000"/>
              <a:gd name="adj2" fmla="val 6912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矢印: 下カーブ 7">
            <a:extLst>
              <a:ext uri="{FF2B5EF4-FFF2-40B4-BE49-F238E27FC236}">
                <a16:creationId xmlns:a16="http://schemas.microsoft.com/office/drawing/2014/main" id="{77D5E840-D56A-44EA-8F4D-7BD4C2E6052F}"/>
              </a:ext>
            </a:extLst>
          </p:cNvPr>
          <p:cNvSpPr/>
          <p:nvPr/>
        </p:nvSpPr>
        <p:spPr>
          <a:xfrm rot="20379834" flipV="1">
            <a:off x="5679371" y="2030193"/>
            <a:ext cx="1603928" cy="644759"/>
          </a:xfrm>
          <a:prstGeom prst="curvedDownArrow">
            <a:avLst>
              <a:gd name="adj1" fmla="val 25000"/>
              <a:gd name="adj2" fmla="val 6912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85105EAF-5669-44CE-9464-2D2D434B4B19}"/>
              </a:ext>
            </a:extLst>
          </p:cNvPr>
          <p:cNvSpPr txBox="1"/>
          <p:nvPr/>
        </p:nvSpPr>
        <p:spPr>
          <a:xfrm>
            <a:off x="7345349" y="4626583"/>
            <a:ext cx="1596206" cy="923330"/>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硬さ：</a:t>
            </a:r>
            <a:r>
              <a:rPr kumimoji="1" lang="en-US" altLang="ja-JP" dirty="0">
                <a:latin typeface="メイリオ" panose="020B0604030504040204" pitchFamily="50" charset="-128"/>
                <a:ea typeface="メイリオ" panose="020B0604030504040204" pitchFamily="50" charset="-128"/>
              </a:rPr>
              <a:t>5 Pa</a:t>
            </a:r>
          </a:p>
          <a:p>
            <a:pPr algn="l"/>
            <a:r>
              <a:rPr kumimoji="1" lang="ja-JP" altLang="en-US" dirty="0">
                <a:latin typeface="メイリオ" panose="020B0604030504040204" pitchFamily="50" charset="-128"/>
                <a:ea typeface="メイリオ" panose="020B0604030504040204" pitchFamily="50" charset="-128"/>
              </a:rPr>
              <a:t>粘着性：</a:t>
            </a:r>
            <a:r>
              <a:rPr kumimoji="1" lang="en-US" altLang="ja-JP" dirty="0">
                <a:latin typeface="メイリオ" panose="020B0604030504040204" pitchFamily="50" charset="-128"/>
                <a:ea typeface="メイリオ" panose="020B0604030504040204" pitchFamily="50" charset="-128"/>
              </a:rPr>
              <a:t>7 Pa</a:t>
            </a:r>
          </a:p>
          <a:p>
            <a:pPr algn="l"/>
            <a:r>
              <a:rPr kumimoji="1" lang="ja-JP" altLang="en-US" dirty="0">
                <a:latin typeface="メイリオ" panose="020B0604030504040204" pitchFamily="50" charset="-128"/>
                <a:ea typeface="メイリオ" panose="020B0604030504040204" pitchFamily="50" charset="-128"/>
              </a:rPr>
              <a:t>凝集性：</a:t>
            </a:r>
            <a:r>
              <a:rPr kumimoji="1" lang="en-US" altLang="ja-JP" dirty="0">
                <a:latin typeface="メイリオ" panose="020B0604030504040204" pitchFamily="50" charset="-128"/>
                <a:ea typeface="メイリオ" panose="020B0604030504040204" pitchFamily="50" charset="-128"/>
              </a:rPr>
              <a:t>2 Pa</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A9A191B-B824-46C0-A5E8-46E9DE19513C}"/>
              </a:ext>
            </a:extLst>
          </p:cNvPr>
          <p:cNvSpPr txBox="1"/>
          <p:nvPr/>
        </p:nvSpPr>
        <p:spPr>
          <a:xfrm>
            <a:off x="7387654" y="5855390"/>
            <a:ext cx="1596206" cy="923330"/>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硬さ：</a:t>
            </a:r>
            <a:r>
              <a:rPr kumimoji="1" lang="en-US" altLang="ja-JP" dirty="0">
                <a:latin typeface="メイリオ" panose="020B0604030504040204" pitchFamily="50" charset="-128"/>
                <a:ea typeface="メイリオ" panose="020B0604030504040204" pitchFamily="50" charset="-128"/>
              </a:rPr>
              <a:t>2 Pa</a:t>
            </a:r>
          </a:p>
          <a:p>
            <a:pPr algn="l"/>
            <a:r>
              <a:rPr kumimoji="1" lang="ja-JP" altLang="en-US" dirty="0">
                <a:latin typeface="メイリオ" panose="020B0604030504040204" pitchFamily="50" charset="-128"/>
                <a:ea typeface="メイリオ" panose="020B0604030504040204" pitchFamily="50" charset="-128"/>
              </a:rPr>
              <a:t>粘着性：</a:t>
            </a:r>
            <a:r>
              <a:rPr kumimoji="1" lang="en-US" altLang="ja-JP" dirty="0">
                <a:latin typeface="メイリオ" panose="020B0604030504040204" pitchFamily="50" charset="-128"/>
                <a:ea typeface="メイリオ" panose="020B0604030504040204" pitchFamily="50" charset="-128"/>
              </a:rPr>
              <a:t>4 Pa</a:t>
            </a:r>
          </a:p>
          <a:p>
            <a:pPr algn="l"/>
            <a:r>
              <a:rPr kumimoji="1" lang="ja-JP" altLang="en-US" dirty="0">
                <a:latin typeface="メイリオ" panose="020B0604030504040204" pitchFamily="50" charset="-128"/>
                <a:ea typeface="メイリオ" panose="020B0604030504040204" pitchFamily="50" charset="-128"/>
              </a:rPr>
              <a:t>凝集性：</a:t>
            </a:r>
            <a:r>
              <a:rPr kumimoji="1" lang="en-US" altLang="ja-JP" dirty="0">
                <a:latin typeface="メイリオ" panose="020B0604030504040204" pitchFamily="50" charset="-128"/>
                <a:ea typeface="メイリオ" panose="020B0604030504040204" pitchFamily="50" charset="-128"/>
              </a:rPr>
              <a:t>7 Pa</a:t>
            </a:r>
            <a:endParaRPr kumimoji="1" lang="ja-JP" altLang="en-US"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6CBFA1A8-B5BB-4BC5-81DB-111780A58255}"/>
              </a:ext>
            </a:extLst>
          </p:cNvPr>
          <p:cNvPicPr>
            <a:picLocks noChangeAspect="1"/>
          </p:cNvPicPr>
          <p:nvPr/>
        </p:nvPicPr>
        <p:blipFill>
          <a:blip r:embed="rId4"/>
          <a:stretch>
            <a:fillRect/>
          </a:stretch>
        </p:blipFill>
        <p:spPr>
          <a:xfrm>
            <a:off x="2120612" y="1312024"/>
            <a:ext cx="4205721" cy="2666519"/>
          </a:xfrm>
          <a:prstGeom prst="rect">
            <a:avLst/>
          </a:prstGeom>
        </p:spPr>
      </p:pic>
      <p:sp>
        <p:nvSpPr>
          <p:cNvPr id="14" name="矢印: 下カーブ 13">
            <a:extLst>
              <a:ext uri="{FF2B5EF4-FFF2-40B4-BE49-F238E27FC236}">
                <a16:creationId xmlns:a16="http://schemas.microsoft.com/office/drawing/2014/main" id="{C3CCC5D9-C648-4656-8312-0A2DD49E1541}"/>
              </a:ext>
            </a:extLst>
          </p:cNvPr>
          <p:cNvSpPr/>
          <p:nvPr/>
        </p:nvSpPr>
        <p:spPr>
          <a:xfrm rot="1220166">
            <a:off x="5666997" y="5666889"/>
            <a:ext cx="1603928" cy="644759"/>
          </a:xfrm>
          <a:prstGeom prst="curvedDownArrow">
            <a:avLst>
              <a:gd name="adj1" fmla="val 25000"/>
              <a:gd name="adj2" fmla="val 6912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カーブ 14">
            <a:extLst>
              <a:ext uri="{FF2B5EF4-FFF2-40B4-BE49-F238E27FC236}">
                <a16:creationId xmlns:a16="http://schemas.microsoft.com/office/drawing/2014/main" id="{C6E7B9CF-643B-4609-96E9-17573E7EE187}"/>
              </a:ext>
            </a:extLst>
          </p:cNvPr>
          <p:cNvSpPr/>
          <p:nvPr/>
        </p:nvSpPr>
        <p:spPr>
          <a:xfrm rot="20379834" flipV="1">
            <a:off x="5643166" y="4952021"/>
            <a:ext cx="1603928" cy="644759"/>
          </a:xfrm>
          <a:prstGeom prst="curvedDownArrow">
            <a:avLst>
              <a:gd name="adj1" fmla="val 25000"/>
              <a:gd name="adj2" fmla="val 6912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a:extLst>
              <a:ext uri="{FF2B5EF4-FFF2-40B4-BE49-F238E27FC236}">
                <a16:creationId xmlns:a16="http://schemas.microsoft.com/office/drawing/2014/main" id="{2D30B113-827A-4220-90B4-4F21F9427296}"/>
              </a:ext>
            </a:extLst>
          </p:cNvPr>
          <p:cNvPicPr>
            <a:picLocks noChangeAspect="1"/>
          </p:cNvPicPr>
          <p:nvPr/>
        </p:nvPicPr>
        <p:blipFill>
          <a:blip r:embed="rId4"/>
          <a:stretch>
            <a:fillRect/>
          </a:stretch>
        </p:blipFill>
        <p:spPr>
          <a:xfrm>
            <a:off x="2139801" y="4201456"/>
            <a:ext cx="4205721" cy="2656544"/>
          </a:xfrm>
          <a:prstGeom prst="rect">
            <a:avLst/>
          </a:prstGeom>
        </p:spPr>
      </p:pic>
      <p:sp>
        <p:nvSpPr>
          <p:cNvPr id="17" name="テキスト ボックス 16">
            <a:extLst>
              <a:ext uri="{FF2B5EF4-FFF2-40B4-BE49-F238E27FC236}">
                <a16:creationId xmlns:a16="http://schemas.microsoft.com/office/drawing/2014/main" id="{B3100F11-D1B9-4229-8E3C-060D3FE38EA7}"/>
              </a:ext>
            </a:extLst>
          </p:cNvPr>
          <p:cNvSpPr txBox="1"/>
          <p:nvPr/>
        </p:nvSpPr>
        <p:spPr>
          <a:xfrm>
            <a:off x="916147" y="2352572"/>
            <a:ext cx="1223654" cy="646331"/>
          </a:xfrm>
          <a:prstGeom prst="rect">
            <a:avLst/>
          </a:prstGeom>
          <a:noFill/>
        </p:spPr>
        <p:txBody>
          <a:bodyPr wrap="square" rtlCol="0">
            <a:spAutoFit/>
          </a:bodyPr>
          <a:lstStyle/>
          <a:p>
            <a:pPr algn="l"/>
            <a:r>
              <a:rPr kumimoji="1" lang="en-US" altLang="ja-JP" dirty="0" err="1">
                <a:latin typeface="メイリオ" panose="020B0604030504040204" pitchFamily="50" charset="-128"/>
                <a:ea typeface="メイリオ" panose="020B0604030504040204" pitchFamily="50" charset="-128"/>
              </a:rPr>
              <a:t>Cookpad</a:t>
            </a:r>
            <a:r>
              <a:rPr kumimoji="1" lang="en-US" altLang="ja-JP"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レシピ</a:t>
            </a:r>
          </a:p>
        </p:txBody>
      </p:sp>
      <p:sp>
        <p:nvSpPr>
          <p:cNvPr id="18" name="テキスト ボックス 17">
            <a:extLst>
              <a:ext uri="{FF2B5EF4-FFF2-40B4-BE49-F238E27FC236}">
                <a16:creationId xmlns:a16="http://schemas.microsoft.com/office/drawing/2014/main" id="{E9E92B03-7786-42DA-A125-4AA705EA61A9}"/>
              </a:ext>
            </a:extLst>
          </p:cNvPr>
          <p:cNvSpPr txBox="1"/>
          <p:nvPr/>
        </p:nvSpPr>
        <p:spPr>
          <a:xfrm>
            <a:off x="862546" y="5088248"/>
            <a:ext cx="1436718" cy="646331"/>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調理科学の論文データ</a:t>
            </a:r>
          </a:p>
        </p:txBody>
      </p:sp>
      <p:sp>
        <p:nvSpPr>
          <p:cNvPr id="20" name="吹き出し: 左右矢印 19">
            <a:extLst>
              <a:ext uri="{FF2B5EF4-FFF2-40B4-BE49-F238E27FC236}">
                <a16:creationId xmlns:a16="http://schemas.microsoft.com/office/drawing/2014/main" id="{421FA3AB-01D4-433D-A8D2-DC36F0898EB2}"/>
              </a:ext>
            </a:extLst>
          </p:cNvPr>
          <p:cNvSpPr/>
          <p:nvPr/>
        </p:nvSpPr>
        <p:spPr>
          <a:xfrm rot="16200000">
            <a:off x="260084" y="2875766"/>
            <a:ext cx="2211705" cy="2282047"/>
          </a:xfrm>
          <a:prstGeom prst="leftRightArrowCallout">
            <a:avLst>
              <a:gd name="adj1" fmla="val 25000"/>
              <a:gd name="adj2" fmla="val 25000"/>
              <a:gd name="adj3" fmla="val 17373"/>
              <a:gd name="adj4" fmla="val 352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710005E-96D8-48B8-A442-B8346C74E5F4}"/>
              </a:ext>
            </a:extLst>
          </p:cNvPr>
          <p:cNvSpPr txBox="1"/>
          <p:nvPr/>
        </p:nvSpPr>
        <p:spPr>
          <a:xfrm>
            <a:off x="385908" y="3693623"/>
            <a:ext cx="2011152" cy="646331"/>
          </a:xfrm>
          <a:prstGeom prst="rect">
            <a:avLst/>
          </a:prstGeom>
          <a:noFill/>
        </p:spPr>
        <p:txBody>
          <a:bodyPr wrap="square" rtlCol="0">
            <a:spAutoFit/>
          </a:bodyPr>
          <a:lstStyle/>
          <a:p>
            <a:pPr algn="l"/>
            <a:r>
              <a:rPr kumimoji="1" lang="ja-JP" altLang="en-US" b="1" dirty="0">
                <a:solidFill>
                  <a:schemeClr val="bg1"/>
                </a:solidFill>
                <a:latin typeface="メイリオ" panose="020B0604030504040204" pitchFamily="50" charset="-128"/>
                <a:ea typeface="メイリオ" panose="020B0604030504040204" pitchFamily="50" charset="-128"/>
              </a:rPr>
              <a:t>似ている調理条件のものを探す</a:t>
            </a:r>
          </a:p>
        </p:txBody>
      </p:sp>
      <p:sp>
        <p:nvSpPr>
          <p:cNvPr id="23" name="テキスト ボックス 22">
            <a:extLst>
              <a:ext uri="{FF2B5EF4-FFF2-40B4-BE49-F238E27FC236}">
                <a16:creationId xmlns:a16="http://schemas.microsoft.com/office/drawing/2014/main" id="{979D8E06-99B4-45D5-A8C4-8C129177725C}"/>
              </a:ext>
            </a:extLst>
          </p:cNvPr>
          <p:cNvSpPr txBox="1"/>
          <p:nvPr/>
        </p:nvSpPr>
        <p:spPr>
          <a:xfrm>
            <a:off x="9557836" y="3954682"/>
            <a:ext cx="2031325" cy="369332"/>
          </a:xfrm>
          <a:prstGeom prst="rect">
            <a:avLst/>
          </a:prstGeom>
          <a:noFill/>
        </p:spPr>
        <p:txBody>
          <a:bodyPr wrap="none" rtlCol="0">
            <a:spAutoFit/>
          </a:bodyPr>
          <a:lstStyle/>
          <a:p>
            <a:pPr algn="l"/>
            <a:r>
              <a:rPr kumimoji="1" lang="ja-JP" altLang="en-US" b="1" dirty="0">
                <a:solidFill>
                  <a:schemeClr val="bg1"/>
                </a:solidFill>
                <a:latin typeface="メイリオ" panose="020B0604030504040204" pitchFamily="50" charset="-128"/>
                <a:ea typeface="メイリオ" panose="020B0604030504040204" pitchFamily="50" charset="-128"/>
              </a:rPr>
              <a:t>対応がわかるはず</a:t>
            </a:r>
          </a:p>
        </p:txBody>
      </p:sp>
      <p:pic>
        <p:nvPicPr>
          <p:cNvPr id="24" name="Picture 2" descr="株式会社サン科学">
            <a:extLst>
              <a:ext uri="{FF2B5EF4-FFF2-40B4-BE49-F238E27FC236}">
                <a16:creationId xmlns:a16="http://schemas.microsoft.com/office/drawing/2014/main" id="{BA956375-F76D-4570-92AC-93ABC7DEBC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8842" y="5413997"/>
            <a:ext cx="1790612" cy="149217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B9D3A2DE-DE14-4500-8FAD-789537655C4E}"/>
              </a:ext>
            </a:extLst>
          </p:cNvPr>
          <p:cNvSpPr txBox="1"/>
          <p:nvPr/>
        </p:nvSpPr>
        <p:spPr>
          <a:xfrm>
            <a:off x="9372678" y="5223613"/>
            <a:ext cx="2723823" cy="369332"/>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調理科学論文の測定結果</a:t>
            </a:r>
          </a:p>
        </p:txBody>
      </p:sp>
      <p:sp>
        <p:nvSpPr>
          <p:cNvPr id="26" name="テキスト ボックス 25">
            <a:extLst>
              <a:ext uri="{FF2B5EF4-FFF2-40B4-BE49-F238E27FC236}">
                <a16:creationId xmlns:a16="http://schemas.microsoft.com/office/drawing/2014/main" id="{B8BFBDBF-21AC-402F-B863-13A457C48034}"/>
              </a:ext>
            </a:extLst>
          </p:cNvPr>
          <p:cNvSpPr txBox="1"/>
          <p:nvPr/>
        </p:nvSpPr>
        <p:spPr>
          <a:xfrm>
            <a:off x="9356236" y="966024"/>
            <a:ext cx="2313454" cy="369332"/>
          </a:xfrm>
          <a:prstGeom prst="rect">
            <a:avLst/>
          </a:prstGeom>
          <a:noFill/>
        </p:spPr>
        <p:txBody>
          <a:bodyPr wrap="none" rtlCol="0">
            <a:spAutoFit/>
          </a:bodyPr>
          <a:lstStyle/>
          <a:p>
            <a:pPr algn="l"/>
            <a:r>
              <a:rPr kumimoji="1" lang="en-US" altLang="ja-JP" dirty="0" err="1">
                <a:latin typeface="メイリオ" panose="020B0604030504040204" pitchFamily="50" charset="-128"/>
                <a:ea typeface="メイリオ" panose="020B0604030504040204" pitchFamily="50" charset="-128"/>
              </a:rPr>
              <a:t>Cookpad</a:t>
            </a:r>
            <a:r>
              <a:rPr kumimoji="1" lang="ja-JP" altLang="en-US" dirty="0">
                <a:latin typeface="メイリオ" panose="020B0604030504040204" pitchFamily="50" charset="-128"/>
                <a:ea typeface="メイリオ" panose="020B0604030504040204" pitchFamily="50" charset="-128"/>
              </a:rPr>
              <a:t>のつくれぽ</a:t>
            </a:r>
          </a:p>
        </p:txBody>
      </p:sp>
      <p:pic>
        <p:nvPicPr>
          <p:cNvPr id="28" name="図 27">
            <a:extLst>
              <a:ext uri="{FF2B5EF4-FFF2-40B4-BE49-F238E27FC236}">
                <a16:creationId xmlns:a16="http://schemas.microsoft.com/office/drawing/2014/main" id="{8BDE2C19-0D0B-4F61-BD16-197FD62FBBE9}"/>
              </a:ext>
            </a:extLst>
          </p:cNvPr>
          <p:cNvPicPr>
            <a:picLocks noChangeAspect="1"/>
          </p:cNvPicPr>
          <p:nvPr/>
        </p:nvPicPr>
        <p:blipFill>
          <a:blip r:embed="rId6"/>
          <a:stretch>
            <a:fillRect/>
          </a:stretch>
        </p:blipFill>
        <p:spPr>
          <a:xfrm>
            <a:off x="9820237" y="1320734"/>
            <a:ext cx="1226701" cy="1497961"/>
          </a:xfrm>
          <a:prstGeom prst="rect">
            <a:avLst/>
          </a:prstGeom>
        </p:spPr>
      </p:pic>
      <p:sp>
        <p:nvSpPr>
          <p:cNvPr id="29" name="テキスト ボックス 28">
            <a:extLst>
              <a:ext uri="{FF2B5EF4-FFF2-40B4-BE49-F238E27FC236}">
                <a16:creationId xmlns:a16="http://schemas.microsoft.com/office/drawing/2014/main" id="{26E934D5-1983-4168-8AC0-362DCE2DA2B5}"/>
              </a:ext>
            </a:extLst>
          </p:cNvPr>
          <p:cNvSpPr txBox="1"/>
          <p:nvPr/>
        </p:nvSpPr>
        <p:spPr>
          <a:xfrm>
            <a:off x="9356236" y="2519649"/>
            <a:ext cx="2378968" cy="523220"/>
          </a:xfrm>
          <a:prstGeom prst="rect">
            <a:avLst/>
          </a:prstGeom>
          <a:solidFill>
            <a:schemeClr val="bg1"/>
          </a:solidFill>
        </p:spPr>
        <p:txBody>
          <a:bodyPr wrap="square" rtlCol="0">
            <a:spAutoFit/>
          </a:bodyPr>
          <a:lstStyle/>
          <a:p>
            <a:pPr algn="l"/>
            <a:r>
              <a:rPr lang="ja-JP" altLang="en-US" sz="1400" b="0" i="0" dirty="0">
                <a:solidFill>
                  <a:srgbClr val="1C1A10"/>
                </a:solidFill>
                <a:effectLst/>
                <a:latin typeface="Helvetica Neue"/>
              </a:rPr>
              <a:t>ぷるんぷるんで美味しかったです♪リピします</a:t>
            </a:r>
            <a:r>
              <a:rPr lang="en-US" altLang="ja-JP" sz="1400" b="0" i="0" dirty="0">
                <a:solidFill>
                  <a:srgbClr val="1C1A10"/>
                </a:solidFill>
                <a:effectLst/>
                <a:latin typeface="Helvetica Neue"/>
              </a:rPr>
              <a:t>(*^^*)</a:t>
            </a: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67261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31C662-D208-4856-83BE-16659268F3B6}"/>
              </a:ext>
            </a:extLst>
          </p:cNvPr>
          <p:cNvSpPr txBox="1"/>
          <p:nvPr/>
        </p:nvSpPr>
        <p:spPr>
          <a:xfrm>
            <a:off x="163149" y="317785"/>
            <a:ext cx="859081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これを人工知能学会で発表しました（</a:t>
            </a:r>
            <a:r>
              <a:rPr kumimoji="1" lang="en-US" altLang="ja-JP" sz="3200" dirty="0">
                <a:latin typeface="メイリオ" panose="020B0604030504040204" pitchFamily="50" charset="-128"/>
                <a:ea typeface="メイリオ" panose="020B0604030504040204" pitchFamily="50" charset="-128"/>
              </a:rPr>
              <a:t>2022</a:t>
            </a:r>
            <a:r>
              <a:rPr kumimoji="1" lang="ja-JP" altLang="en-US" sz="3200" dirty="0">
                <a:latin typeface="メイリオ" panose="020B0604030504040204" pitchFamily="50" charset="-128"/>
                <a:ea typeface="メイリオ" panose="020B0604030504040204" pitchFamily="50" charset="-128"/>
              </a:rPr>
              <a:t>）</a:t>
            </a:r>
          </a:p>
        </p:txBody>
      </p:sp>
      <p:pic>
        <p:nvPicPr>
          <p:cNvPr id="4" name="図 3">
            <a:extLst>
              <a:ext uri="{FF2B5EF4-FFF2-40B4-BE49-F238E27FC236}">
                <a16:creationId xmlns:a16="http://schemas.microsoft.com/office/drawing/2014/main" id="{BC9F3FE5-1821-4D08-A924-CD35261DC410}"/>
              </a:ext>
            </a:extLst>
          </p:cNvPr>
          <p:cNvPicPr>
            <a:picLocks noChangeAspect="1"/>
          </p:cNvPicPr>
          <p:nvPr/>
        </p:nvPicPr>
        <p:blipFill>
          <a:blip r:embed="rId2"/>
          <a:stretch>
            <a:fillRect/>
          </a:stretch>
        </p:blipFill>
        <p:spPr>
          <a:xfrm>
            <a:off x="529454" y="1030920"/>
            <a:ext cx="7410450" cy="6105525"/>
          </a:xfrm>
          <a:prstGeom prst="rect">
            <a:avLst/>
          </a:prstGeom>
        </p:spPr>
      </p:pic>
      <p:pic>
        <p:nvPicPr>
          <p:cNvPr id="3" name="図 2">
            <a:extLst>
              <a:ext uri="{FF2B5EF4-FFF2-40B4-BE49-F238E27FC236}">
                <a16:creationId xmlns:a16="http://schemas.microsoft.com/office/drawing/2014/main" id="{8FCD5B2F-876D-9518-F5B4-256168EA59FA}"/>
              </a:ext>
            </a:extLst>
          </p:cNvPr>
          <p:cNvPicPr>
            <a:picLocks noChangeAspect="1"/>
          </p:cNvPicPr>
          <p:nvPr/>
        </p:nvPicPr>
        <p:blipFill>
          <a:blip r:embed="rId3"/>
          <a:stretch>
            <a:fillRect/>
          </a:stretch>
        </p:blipFill>
        <p:spPr>
          <a:xfrm>
            <a:off x="7939904" y="1248818"/>
            <a:ext cx="3974937" cy="5517358"/>
          </a:xfrm>
          <a:prstGeom prst="rect">
            <a:avLst/>
          </a:prstGeom>
        </p:spPr>
      </p:pic>
    </p:spTree>
    <p:extLst>
      <p:ext uri="{BB962C8B-B14F-4D97-AF65-F5344CB8AC3E}">
        <p14:creationId xmlns:p14="http://schemas.microsoft.com/office/powerpoint/2010/main" val="361289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C268CB9-59A5-C371-871F-E19BD4783EB6}"/>
              </a:ext>
            </a:extLst>
          </p:cNvPr>
          <p:cNvPicPr>
            <a:picLocks noChangeAspect="1"/>
          </p:cNvPicPr>
          <p:nvPr/>
        </p:nvPicPr>
        <p:blipFill>
          <a:blip r:embed="rId2"/>
          <a:stretch>
            <a:fillRect/>
          </a:stretch>
        </p:blipFill>
        <p:spPr>
          <a:xfrm>
            <a:off x="1213658" y="956650"/>
            <a:ext cx="9431553" cy="5901350"/>
          </a:xfrm>
          <a:prstGeom prst="rect">
            <a:avLst/>
          </a:prstGeom>
        </p:spPr>
      </p:pic>
      <p:sp>
        <p:nvSpPr>
          <p:cNvPr id="4" name="テキスト ボックス 3">
            <a:extLst>
              <a:ext uri="{FF2B5EF4-FFF2-40B4-BE49-F238E27FC236}">
                <a16:creationId xmlns:a16="http://schemas.microsoft.com/office/drawing/2014/main" id="{EB80DE99-75BC-0F7F-F69E-83C32726D13F}"/>
              </a:ext>
            </a:extLst>
          </p:cNvPr>
          <p:cNvSpPr txBox="1"/>
          <p:nvPr/>
        </p:nvSpPr>
        <p:spPr>
          <a:xfrm>
            <a:off x="1471352" y="332509"/>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教材のダウンロード</a:t>
            </a:r>
          </a:p>
        </p:txBody>
      </p:sp>
    </p:spTree>
    <p:extLst>
      <p:ext uri="{BB962C8B-B14F-4D97-AF65-F5344CB8AC3E}">
        <p14:creationId xmlns:p14="http://schemas.microsoft.com/office/powerpoint/2010/main" val="1069097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D5A8105-A7F7-AF6B-DC68-AC29C171D611}"/>
              </a:ext>
            </a:extLst>
          </p:cNvPr>
          <p:cNvPicPr>
            <a:picLocks noChangeAspect="1"/>
          </p:cNvPicPr>
          <p:nvPr/>
        </p:nvPicPr>
        <p:blipFill>
          <a:blip r:embed="rId2"/>
          <a:stretch>
            <a:fillRect/>
          </a:stretch>
        </p:blipFill>
        <p:spPr>
          <a:xfrm>
            <a:off x="1072342" y="890447"/>
            <a:ext cx="9116818" cy="5817924"/>
          </a:xfrm>
          <a:prstGeom prst="rect">
            <a:avLst/>
          </a:prstGeom>
        </p:spPr>
      </p:pic>
      <p:sp>
        <p:nvSpPr>
          <p:cNvPr id="4" name="テキスト ボックス 3">
            <a:extLst>
              <a:ext uri="{FF2B5EF4-FFF2-40B4-BE49-F238E27FC236}">
                <a16:creationId xmlns:a16="http://schemas.microsoft.com/office/drawing/2014/main" id="{A6EB6C08-CCFB-DEB3-A383-17816EE8741B}"/>
              </a:ext>
            </a:extLst>
          </p:cNvPr>
          <p:cNvSpPr txBox="1"/>
          <p:nvPr/>
        </p:nvSpPr>
        <p:spPr>
          <a:xfrm>
            <a:off x="1105593" y="340822"/>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続き</a:t>
            </a:r>
          </a:p>
        </p:txBody>
      </p:sp>
      <p:sp>
        <p:nvSpPr>
          <p:cNvPr id="5" name="楕円 4">
            <a:extLst>
              <a:ext uri="{FF2B5EF4-FFF2-40B4-BE49-F238E27FC236}">
                <a16:creationId xmlns:a16="http://schemas.microsoft.com/office/drawing/2014/main" id="{D2893786-D3D3-A36E-CEE5-B9B8CE528F80}"/>
              </a:ext>
            </a:extLst>
          </p:cNvPr>
          <p:cNvSpPr/>
          <p:nvPr/>
        </p:nvSpPr>
        <p:spPr>
          <a:xfrm>
            <a:off x="5345084" y="5835535"/>
            <a:ext cx="1928552" cy="7647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3778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E62F8D5-D967-91CC-305D-1628B6725B84}"/>
              </a:ext>
            </a:extLst>
          </p:cNvPr>
          <p:cNvSpPr txBox="1"/>
          <p:nvPr/>
        </p:nvSpPr>
        <p:spPr>
          <a:xfrm>
            <a:off x="619125" y="666750"/>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授業マテリアルの構成</a:t>
            </a:r>
          </a:p>
        </p:txBody>
      </p:sp>
      <p:sp>
        <p:nvSpPr>
          <p:cNvPr id="3" name="テキスト ボックス 2">
            <a:extLst>
              <a:ext uri="{FF2B5EF4-FFF2-40B4-BE49-F238E27FC236}">
                <a16:creationId xmlns:a16="http://schemas.microsoft.com/office/drawing/2014/main" id="{260CFA61-6F05-3538-5FFC-F19E3938CFAE}"/>
              </a:ext>
            </a:extLst>
          </p:cNvPr>
          <p:cNvSpPr txBox="1"/>
          <p:nvPr/>
        </p:nvSpPr>
        <p:spPr>
          <a:xfrm>
            <a:off x="733426" y="1590675"/>
            <a:ext cx="10553700" cy="2308324"/>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スライド・レクチャーノート</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：講義の説明、サンプルプログラムの説明（拡張子 </a:t>
            </a:r>
            <a:r>
              <a:rPr kumimoji="1" lang="en-US" altLang="ja-JP" sz="2400" dirty="0">
                <a:latin typeface="メイリオ" panose="020B0604030504040204" pitchFamily="50" charset="-128"/>
                <a:ea typeface="メイリオ" panose="020B0604030504040204" pitchFamily="50" charset="-128"/>
              </a:rPr>
              <a:t>.pptx, .md</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２．サンプルプログラム</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：演習用・デモ用（拡張子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py</a:t>
            </a:r>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ipynb</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8A72D5F5-98AF-C8B0-2AA4-3EAE149AEEB9}"/>
              </a:ext>
            </a:extLst>
          </p:cNvPr>
          <p:cNvSpPr txBox="1"/>
          <p:nvPr/>
        </p:nvSpPr>
        <p:spPr>
          <a:xfrm>
            <a:off x="830425" y="3941531"/>
            <a:ext cx="357020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試しにやってみましょう</a:t>
            </a:r>
          </a:p>
        </p:txBody>
      </p:sp>
      <p:sp>
        <p:nvSpPr>
          <p:cNvPr id="5" name="テキスト ボックス 4">
            <a:extLst>
              <a:ext uri="{FF2B5EF4-FFF2-40B4-BE49-F238E27FC236}">
                <a16:creationId xmlns:a16="http://schemas.microsoft.com/office/drawing/2014/main" id="{0C66C3B8-A4A9-16A9-AB68-DE5D427F7685}"/>
              </a:ext>
            </a:extLst>
          </p:cNvPr>
          <p:cNvSpPr txBox="1"/>
          <p:nvPr/>
        </p:nvSpPr>
        <p:spPr>
          <a:xfrm>
            <a:off x="830425" y="5125372"/>
            <a:ext cx="2905988"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text_mining.ipynb</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F2C7F85-EA92-4361-E41B-A9CE485AAAE9}"/>
              </a:ext>
            </a:extLst>
          </p:cNvPr>
          <p:cNvSpPr txBox="1"/>
          <p:nvPr/>
        </p:nvSpPr>
        <p:spPr>
          <a:xfrm>
            <a:off x="3765555" y="5125372"/>
            <a:ext cx="4801314"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を起動してセルを次々に実行する</a:t>
            </a:r>
          </a:p>
        </p:txBody>
      </p:sp>
      <p:sp>
        <p:nvSpPr>
          <p:cNvPr id="7" name="テキスト ボックス 6">
            <a:extLst>
              <a:ext uri="{FF2B5EF4-FFF2-40B4-BE49-F238E27FC236}">
                <a16:creationId xmlns:a16="http://schemas.microsoft.com/office/drawing/2014/main" id="{5CC33796-C244-EBEC-8B9B-E53D3867CA88}"/>
              </a:ext>
            </a:extLst>
          </p:cNvPr>
          <p:cNvSpPr txBox="1"/>
          <p:nvPr/>
        </p:nvSpPr>
        <p:spPr>
          <a:xfrm>
            <a:off x="801282" y="4597922"/>
            <a:ext cx="2964273"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!pip install </a:t>
            </a:r>
            <a:r>
              <a:rPr kumimoji="1" lang="en-US" altLang="ja-JP" sz="2400" dirty="0" err="1">
                <a:latin typeface="メイリオ" panose="020B0604030504040204" pitchFamily="50" charset="-128"/>
                <a:ea typeface="メイリオ" panose="020B0604030504040204" pitchFamily="50" charset="-128"/>
              </a:rPr>
              <a:t>janome</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D878F732-5DB7-12C0-7F21-CD216C22B137}"/>
              </a:ext>
            </a:extLst>
          </p:cNvPr>
          <p:cNvSpPr txBox="1"/>
          <p:nvPr/>
        </p:nvSpPr>
        <p:spPr>
          <a:xfrm>
            <a:off x="3846635" y="4630814"/>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を入力</a:t>
            </a:r>
          </a:p>
        </p:txBody>
      </p:sp>
    </p:spTree>
    <p:extLst>
      <p:ext uri="{BB962C8B-B14F-4D97-AF65-F5344CB8AC3E}">
        <p14:creationId xmlns:p14="http://schemas.microsoft.com/office/powerpoint/2010/main" val="3275147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6940946-5B3C-B7AE-F1AD-1F2DDF68C6A7}"/>
              </a:ext>
            </a:extLst>
          </p:cNvPr>
          <p:cNvPicPr>
            <a:picLocks noChangeAspect="1"/>
          </p:cNvPicPr>
          <p:nvPr/>
        </p:nvPicPr>
        <p:blipFill>
          <a:blip r:embed="rId2"/>
          <a:stretch>
            <a:fillRect/>
          </a:stretch>
        </p:blipFill>
        <p:spPr>
          <a:xfrm>
            <a:off x="0" y="685265"/>
            <a:ext cx="12101609" cy="6172735"/>
          </a:xfrm>
          <a:prstGeom prst="rect">
            <a:avLst/>
          </a:prstGeom>
        </p:spPr>
      </p:pic>
      <p:sp>
        <p:nvSpPr>
          <p:cNvPr id="4" name="テキスト ボックス 3">
            <a:extLst>
              <a:ext uri="{FF2B5EF4-FFF2-40B4-BE49-F238E27FC236}">
                <a16:creationId xmlns:a16="http://schemas.microsoft.com/office/drawing/2014/main" id="{37032620-B205-DF83-6551-EE5CB79EEE43}"/>
              </a:ext>
            </a:extLst>
          </p:cNvPr>
          <p:cNvSpPr txBox="1"/>
          <p:nvPr/>
        </p:nvSpPr>
        <p:spPr>
          <a:xfrm>
            <a:off x="1362270" y="1567190"/>
            <a:ext cx="10192214"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シュー</a:t>
            </a:r>
            <a:r>
              <a:rPr kumimoji="1" lang="en-US" altLang="ja-JP"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プリン</a:t>
            </a:r>
            <a:r>
              <a:rPr kumimoji="1" lang="en-US" altLang="ja-JP"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杏仁豆腐の特徴の違いを</a:t>
            </a:r>
            <a:r>
              <a:rPr kumimoji="1" lang="en-US" altLang="ja-JP"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a:t>
            </a:r>
            <a:r>
              <a:rPr kumimoji="1" lang="ja-JP" altLang="en-US"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次元平面上で明らかにしている</a:t>
            </a:r>
            <a:endParaRPr kumimoji="1" lang="en-US" altLang="ja-JP"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それぞれ平面上のある領域にまとまっている！</a:t>
            </a:r>
          </a:p>
        </p:txBody>
      </p:sp>
      <p:sp>
        <p:nvSpPr>
          <p:cNvPr id="5" name="テキスト ボックス 4">
            <a:extLst>
              <a:ext uri="{FF2B5EF4-FFF2-40B4-BE49-F238E27FC236}">
                <a16:creationId xmlns:a16="http://schemas.microsoft.com/office/drawing/2014/main" id="{7954A32C-FBD4-7417-B7BB-6A7D63C37F6B}"/>
              </a:ext>
            </a:extLst>
          </p:cNvPr>
          <p:cNvSpPr txBox="1"/>
          <p:nvPr/>
        </p:nvSpPr>
        <p:spPr>
          <a:xfrm>
            <a:off x="718457" y="233265"/>
            <a:ext cx="3467616"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3200" dirty="0">
                <a:solidFill>
                  <a:prstClr val="black"/>
                </a:solidFill>
                <a:latin typeface="メイリオ" panose="020B0604030504040204" pitchFamily="50" charset="-128"/>
                <a:ea typeface="メイリオ" panose="020B0604030504040204" pitchFamily="50" charset="-128"/>
              </a:rPr>
              <a:t>例：味平面を作る</a:t>
            </a:r>
            <a:endParaRPr kumimoji="1" lang="ja-JP" altLang="en-US" sz="3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 name="テキスト ボックス 5">
            <a:extLst>
              <a:ext uri="{FF2B5EF4-FFF2-40B4-BE49-F238E27FC236}">
                <a16:creationId xmlns:a16="http://schemas.microsoft.com/office/drawing/2014/main" id="{EDDD2148-7F89-71A0-1C4E-DF95F754DB51}"/>
              </a:ext>
            </a:extLst>
          </p:cNvPr>
          <p:cNvSpPr txBox="1"/>
          <p:nvPr/>
        </p:nvSpPr>
        <p:spPr>
          <a:xfrm>
            <a:off x="886408" y="4049486"/>
            <a:ext cx="2789853"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rPr>
              <a:t>シュー</a:t>
            </a:r>
            <a:r>
              <a:rPr kumimoji="1" lang="ja-JP" altLang="en-US"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焼くので失敗しやすい</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カスタード</a:t>
            </a:r>
          </a:p>
        </p:txBody>
      </p:sp>
      <p:sp>
        <p:nvSpPr>
          <p:cNvPr id="7" name="テキスト ボックス 6">
            <a:extLst>
              <a:ext uri="{FF2B5EF4-FFF2-40B4-BE49-F238E27FC236}">
                <a16:creationId xmlns:a16="http://schemas.microsoft.com/office/drawing/2014/main" id="{293412E1-7F5F-10B1-31CB-467701B7418C}"/>
              </a:ext>
            </a:extLst>
          </p:cNvPr>
          <p:cNvSpPr txBox="1"/>
          <p:nvPr/>
        </p:nvSpPr>
        <p:spPr>
          <a:xfrm>
            <a:off x="9571566" y="2694414"/>
            <a:ext cx="1723549"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ED7D31">
                    <a:lumMod val="75000"/>
                  </a:srgbClr>
                </a:solidFill>
                <a:effectLst/>
                <a:uLnTx/>
                <a:uFillTx/>
                <a:latin typeface="メイリオ" panose="020B0604030504040204" pitchFamily="50" charset="-128"/>
                <a:ea typeface="メイリオ" panose="020B0604030504040204" pitchFamily="50" charset="-128"/>
                <a:cs typeface="+mn-cs"/>
              </a:rPr>
              <a:t>杏仁豆腐</a:t>
            </a:r>
            <a:r>
              <a:rPr kumimoji="1" lang="ja-JP" altLang="en-US"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濃厚でトロッ</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杏仁</a:t>
            </a:r>
          </a:p>
        </p:txBody>
      </p:sp>
      <p:sp>
        <p:nvSpPr>
          <p:cNvPr id="8" name="テキスト ボックス 7">
            <a:extLst>
              <a:ext uri="{FF2B5EF4-FFF2-40B4-BE49-F238E27FC236}">
                <a16:creationId xmlns:a16="http://schemas.microsoft.com/office/drawing/2014/main" id="{0415BFB5-A439-25BF-1147-6E3D92319C3E}"/>
              </a:ext>
            </a:extLst>
          </p:cNvPr>
          <p:cNvSpPr txBox="1"/>
          <p:nvPr/>
        </p:nvSpPr>
        <p:spPr>
          <a:xfrm>
            <a:off x="7940351" y="5403294"/>
            <a:ext cx="2492990"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7030A0"/>
                </a:solidFill>
                <a:effectLst/>
                <a:uLnTx/>
                <a:uFillTx/>
                <a:latin typeface="メイリオ" panose="020B0604030504040204" pitchFamily="50" charset="-128"/>
                <a:ea typeface="メイリオ" panose="020B0604030504040204" pitchFamily="50" charset="-128"/>
                <a:cs typeface="+mn-cs"/>
              </a:rPr>
              <a:t>プリン</a:t>
            </a:r>
            <a:r>
              <a:rPr kumimoji="1" lang="ja-JP" altLang="en-US"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砂糖、甘い、控え目</a:t>
            </a:r>
          </a:p>
        </p:txBody>
      </p:sp>
      <p:sp>
        <p:nvSpPr>
          <p:cNvPr id="9" name="テキスト ボックス 8">
            <a:extLst>
              <a:ext uri="{FF2B5EF4-FFF2-40B4-BE49-F238E27FC236}">
                <a16:creationId xmlns:a16="http://schemas.microsoft.com/office/drawing/2014/main" id="{34334922-66D3-A3AC-A2AF-9197969B3EE7}"/>
              </a:ext>
            </a:extLst>
          </p:cNvPr>
          <p:cNvSpPr txBox="1"/>
          <p:nvPr/>
        </p:nvSpPr>
        <p:spPr>
          <a:xfrm>
            <a:off x="7781730" y="4364086"/>
            <a:ext cx="421743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杏仁豆腐、プリンは食後のデザートになるが、シューはそうでない</a:t>
            </a:r>
          </a:p>
        </p:txBody>
      </p:sp>
    </p:spTree>
    <p:extLst>
      <p:ext uri="{BB962C8B-B14F-4D97-AF65-F5344CB8AC3E}">
        <p14:creationId xmlns:p14="http://schemas.microsoft.com/office/powerpoint/2010/main" val="178172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455F09F-2DF1-21CD-F2B3-337F3277052C}"/>
              </a:ext>
            </a:extLst>
          </p:cNvPr>
          <p:cNvPicPr>
            <a:picLocks noChangeAspect="1"/>
          </p:cNvPicPr>
          <p:nvPr/>
        </p:nvPicPr>
        <p:blipFill>
          <a:blip r:embed="rId2"/>
          <a:stretch>
            <a:fillRect/>
          </a:stretch>
        </p:blipFill>
        <p:spPr>
          <a:xfrm>
            <a:off x="1984426" y="157942"/>
            <a:ext cx="7907265" cy="6858000"/>
          </a:xfrm>
          <a:prstGeom prst="rect">
            <a:avLst/>
          </a:prstGeom>
        </p:spPr>
      </p:pic>
      <p:sp>
        <p:nvSpPr>
          <p:cNvPr id="3" name="テキスト ボックス 2">
            <a:extLst>
              <a:ext uri="{FF2B5EF4-FFF2-40B4-BE49-F238E27FC236}">
                <a16:creationId xmlns:a16="http://schemas.microsoft.com/office/drawing/2014/main" id="{9F2A4ED5-9C64-1D38-4061-8EDF95085529}"/>
              </a:ext>
            </a:extLst>
          </p:cNvPr>
          <p:cNvSpPr txBox="1"/>
          <p:nvPr/>
        </p:nvSpPr>
        <p:spPr>
          <a:xfrm>
            <a:off x="293134" y="5196006"/>
            <a:ext cx="4852445" cy="830997"/>
          </a:xfrm>
          <a:prstGeom prst="rect">
            <a:avLst/>
          </a:prstGeom>
          <a:noFill/>
        </p:spPr>
        <p:txBody>
          <a:bodyPr wrap="square" rtlCol="0">
            <a:spAutoFit/>
          </a:bodyPr>
          <a:lstStyle/>
          <a:p>
            <a:pPr algn="l"/>
            <a:r>
              <a:rPr kumimoji="1" lang="en-US" altLang="ja-JP" sz="1200" dirty="0">
                <a:latin typeface="メイリオ" panose="020B0604030504040204" pitchFamily="50" charset="-128"/>
                <a:ea typeface="メイリオ" panose="020B0604030504040204" pitchFamily="50" charset="-128"/>
                <a:hlinkClick r:id="rId3"/>
              </a:rPr>
              <a:t>https://cookpad.com/jp/search/%E6%9D%8F%E4%BB%81%E8%B1%86%E8%85%90?event=search.search_leads&amp;excluded_keywords=&amp;minimum_number_of_cooksnaps=10</a:t>
            </a:r>
            <a:endParaRPr kumimoji="1" lang="en-US" altLang="ja-JP" sz="1200" dirty="0">
              <a:latin typeface="メイリオ" panose="020B0604030504040204" pitchFamily="50" charset="-128"/>
              <a:ea typeface="メイリオ" panose="020B0604030504040204" pitchFamily="50" charset="-128"/>
            </a:endParaRPr>
          </a:p>
          <a:p>
            <a:pPr algn="l"/>
            <a:endParaRPr kumimoji="1" lang="ja-JP" altLang="en-US" sz="12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82FCC8-4F4D-8598-7EAD-25EE47BF973C}"/>
              </a:ext>
            </a:extLst>
          </p:cNvPr>
          <p:cNvSpPr txBox="1"/>
          <p:nvPr/>
        </p:nvSpPr>
        <p:spPr>
          <a:xfrm>
            <a:off x="293134" y="5850925"/>
            <a:ext cx="5459274" cy="1015663"/>
          </a:xfrm>
          <a:prstGeom prst="rect">
            <a:avLst/>
          </a:prstGeom>
          <a:noFill/>
        </p:spPr>
        <p:txBody>
          <a:bodyPr wrap="square" rtlCol="0">
            <a:spAutoFit/>
          </a:bodyPr>
          <a:lstStyle/>
          <a:p>
            <a:pPr algn="l"/>
            <a:r>
              <a:rPr kumimoji="1" lang="en-US" altLang="ja-JP" sz="1200" dirty="0">
                <a:latin typeface="メイリオ" panose="020B0604030504040204" pitchFamily="50" charset="-128"/>
                <a:ea typeface="メイリオ" panose="020B0604030504040204" pitchFamily="50" charset="-128"/>
                <a:hlinkClick r:id="rId4"/>
              </a:rPr>
              <a:t>https://cookpad.com/jp/recipes/19308294-%E3%81%A8%E3%82%8D%E3%81%A8%E3%82%8D%E3%81%B7%E3%82%8B%E3%81%B7%E3%82%8B%E6%BF%83%E5%8E%9A%E6%9D%8F%E4%BB%81%E8%B1%86%E8%85%90/cooksnaps</a:t>
            </a:r>
            <a:endParaRPr kumimoji="1" lang="en-US" altLang="ja-JP" sz="1200" dirty="0">
              <a:latin typeface="メイリオ" panose="020B0604030504040204" pitchFamily="50" charset="-128"/>
              <a:ea typeface="メイリオ" panose="020B0604030504040204" pitchFamily="50" charset="-128"/>
            </a:endParaRPr>
          </a:p>
          <a:p>
            <a:pPr algn="l"/>
            <a:endParaRPr kumimoji="1" lang="ja-JP" altLang="en-US" sz="12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4EFB5215-D22A-199F-F308-8EF0590CD613}"/>
              </a:ext>
            </a:extLst>
          </p:cNvPr>
          <p:cNvSpPr txBox="1"/>
          <p:nvPr/>
        </p:nvSpPr>
        <p:spPr>
          <a:xfrm>
            <a:off x="293134" y="246222"/>
            <a:ext cx="3877985"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もとになったデータ</a:t>
            </a:r>
          </a:p>
        </p:txBody>
      </p:sp>
      <p:pic>
        <p:nvPicPr>
          <p:cNvPr id="9" name="図 8">
            <a:extLst>
              <a:ext uri="{FF2B5EF4-FFF2-40B4-BE49-F238E27FC236}">
                <a16:creationId xmlns:a16="http://schemas.microsoft.com/office/drawing/2014/main" id="{73CA36C4-929C-7406-7C64-CD2D6F25DBF5}"/>
              </a:ext>
            </a:extLst>
          </p:cNvPr>
          <p:cNvPicPr>
            <a:picLocks noChangeAspect="1"/>
          </p:cNvPicPr>
          <p:nvPr/>
        </p:nvPicPr>
        <p:blipFill>
          <a:blip r:embed="rId5"/>
          <a:stretch>
            <a:fillRect/>
          </a:stretch>
        </p:blipFill>
        <p:spPr>
          <a:xfrm>
            <a:off x="357164" y="801902"/>
            <a:ext cx="1571844" cy="619211"/>
          </a:xfrm>
          <a:prstGeom prst="rect">
            <a:avLst/>
          </a:prstGeom>
        </p:spPr>
      </p:pic>
    </p:spTree>
    <p:extLst>
      <p:ext uri="{BB962C8B-B14F-4D97-AF65-F5344CB8AC3E}">
        <p14:creationId xmlns:p14="http://schemas.microsoft.com/office/powerpoint/2010/main" val="376847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a:extLst>
              <a:ext uri="{FF2B5EF4-FFF2-40B4-BE49-F238E27FC236}">
                <a16:creationId xmlns:a16="http://schemas.microsoft.com/office/drawing/2014/main" id="{FA8EDDED-77DB-39F9-6CEC-A0A6BF3127FF}"/>
              </a:ext>
            </a:extLst>
          </p:cNvPr>
          <p:cNvGraphicFramePr>
            <a:graphicFrameLocks noChangeAspect="1"/>
          </p:cNvGraphicFramePr>
          <p:nvPr>
            <p:extLst>
              <p:ext uri="{D42A27DB-BD31-4B8C-83A1-F6EECF244321}">
                <p14:modId xmlns:p14="http://schemas.microsoft.com/office/powerpoint/2010/main" val="4113393602"/>
              </p:ext>
            </p:extLst>
          </p:nvPr>
        </p:nvGraphicFramePr>
        <p:xfrm>
          <a:off x="247108" y="1330037"/>
          <a:ext cx="11697784" cy="4901450"/>
        </p:xfrm>
        <a:graphic>
          <a:graphicData uri="http://schemas.openxmlformats.org/presentationml/2006/ole">
            <mc:AlternateContent xmlns:mc="http://schemas.openxmlformats.org/markup-compatibility/2006">
              <mc:Choice xmlns:v="urn:schemas-microsoft-com:vml" Requires="v">
                <p:oleObj name="Worksheet" r:id="rId2" imgW="11475656" imgH="4808007" progId="Excel.Sheet.12">
                  <p:embed/>
                </p:oleObj>
              </mc:Choice>
              <mc:Fallback>
                <p:oleObj name="Worksheet" r:id="rId2" imgW="11475656" imgH="4808007" progId="Excel.Sheet.12">
                  <p:embed/>
                  <p:pic>
                    <p:nvPicPr>
                      <p:cNvPr id="0" name=""/>
                      <p:cNvPicPr/>
                      <p:nvPr/>
                    </p:nvPicPr>
                    <p:blipFill>
                      <a:blip r:embed="rId3"/>
                      <a:stretch>
                        <a:fillRect/>
                      </a:stretch>
                    </p:blipFill>
                    <p:spPr>
                      <a:xfrm>
                        <a:off x="247108" y="1330037"/>
                        <a:ext cx="11697784" cy="4901450"/>
                      </a:xfrm>
                      <a:prstGeom prst="rect">
                        <a:avLst/>
                      </a:prstGeom>
                    </p:spPr>
                  </p:pic>
                </p:oleObj>
              </mc:Fallback>
            </mc:AlternateContent>
          </a:graphicData>
        </a:graphic>
      </p:graphicFrame>
      <p:sp>
        <p:nvSpPr>
          <p:cNvPr id="4" name="テキスト ボックス 3">
            <a:extLst>
              <a:ext uri="{FF2B5EF4-FFF2-40B4-BE49-F238E27FC236}">
                <a16:creationId xmlns:a16="http://schemas.microsoft.com/office/drawing/2014/main" id="{D6DA4CAB-155D-AADB-684C-E38B0AAA3261}"/>
              </a:ext>
            </a:extLst>
          </p:cNvPr>
          <p:cNvSpPr txBox="1"/>
          <p:nvPr/>
        </p:nvSpPr>
        <p:spPr>
          <a:xfrm>
            <a:off x="5660967" y="914399"/>
            <a:ext cx="1563248"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2000</a:t>
            </a:r>
            <a:r>
              <a:rPr kumimoji="1" lang="ja-JP" altLang="en-US" sz="2400" dirty="0">
                <a:latin typeface="メイリオ" panose="020B0604030504040204" pitchFamily="50" charset="-128"/>
                <a:ea typeface="メイリオ" panose="020B0604030504040204" pitchFamily="50" charset="-128"/>
              </a:rPr>
              <a:t>単語</a:t>
            </a:r>
          </a:p>
        </p:txBody>
      </p:sp>
      <p:sp>
        <p:nvSpPr>
          <p:cNvPr id="5" name="テキスト ボックス 4">
            <a:extLst>
              <a:ext uri="{FF2B5EF4-FFF2-40B4-BE49-F238E27FC236}">
                <a16:creationId xmlns:a16="http://schemas.microsoft.com/office/drawing/2014/main" id="{F5097A21-4D8E-1DD7-A468-56C8666395CE}"/>
              </a:ext>
            </a:extLst>
          </p:cNvPr>
          <p:cNvSpPr txBox="1"/>
          <p:nvPr/>
        </p:nvSpPr>
        <p:spPr>
          <a:xfrm>
            <a:off x="255672" y="691880"/>
            <a:ext cx="240001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ツクレポ </a:t>
            </a:r>
            <a:r>
              <a:rPr kumimoji="1" lang="en-US" altLang="ja-JP" sz="2400" dirty="0">
                <a:latin typeface="メイリオ" panose="020B0604030504040204" pitchFamily="50" charset="-128"/>
                <a:ea typeface="メイリオ" panose="020B0604030504040204" pitchFamily="50" charset="-128"/>
              </a:rPr>
              <a:t>500</a:t>
            </a:r>
            <a:r>
              <a:rPr kumimoji="1" lang="ja-JP" altLang="en-US" sz="2400" dirty="0">
                <a:latin typeface="メイリオ" panose="020B0604030504040204" pitchFamily="50" charset="-128"/>
                <a:ea typeface="メイリオ" panose="020B0604030504040204" pitchFamily="50" charset="-128"/>
              </a:rPr>
              <a:t>件</a:t>
            </a:r>
          </a:p>
        </p:txBody>
      </p:sp>
      <p:sp>
        <p:nvSpPr>
          <p:cNvPr id="6" name="テキスト ボックス 5">
            <a:extLst>
              <a:ext uri="{FF2B5EF4-FFF2-40B4-BE49-F238E27FC236}">
                <a16:creationId xmlns:a16="http://schemas.microsoft.com/office/drawing/2014/main" id="{408210FB-05C1-8E58-62EB-9E4538E73D7D}"/>
              </a:ext>
            </a:extLst>
          </p:cNvPr>
          <p:cNvSpPr txBox="1"/>
          <p:nvPr/>
        </p:nvSpPr>
        <p:spPr>
          <a:xfrm>
            <a:off x="482139" y="6396335"/>
            <a:ext cx="3211135" cy="461665"/>
          </a:xfrm>
          <a:prstGeom prst="rect">
            <a:avLst/>
          </a:prstGeom>
          <a:noFill/>
        </p:spPr>
        <p:txBody>
          <a:bodyPr wrap="none" rtlCol="0">
            <a:spAutoFit/>
          </a:bodyPr>
          <a:lstStyle/>
          <a:p>
            <a:pPr algn="l"/>
            <a:r>
              <a:rPr kumimoji="1" lang="en-US" altLang="ja-JP" sz="2400" dirty="0" err="1">
                <a:latin typeface="メイリオ" panose="020B0604030504040204" pitchFamily="50" charset="-128"/>
                <a:ea typeface="メイリオ" panose="020B0604030504040204" pitchFamily="50" charset="-128"/>
              </a:rPr>
              <a:t>tsukurepo_bow_pca</a:t>
            </a:r>
            <a:endParaRPr kumimoji="1" lang="ja-JP" altLang="en-US"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52D364AC-1F93-54EB-1702-8A29A1A25E02}"/>
              </a:ext>
            </a:extLst>
          </p:cNvPr>
          <p:cNvSpPr txBox="1"/>
          <p:nvPr/>
        </p:nvSpPr>
        <p:spPr>
          <a:xfrm>
            <a:off x="247108" y="188651"/>
            <a:ext cx="839204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杏仁豆腐、シュークリーム、プリンのレシピ</a:t>
            </a:r>
          </a:p>
        </p:txBody>
      </p:sp>
    </p:spTree>
    <p:extLst>
      <p:ext uri="{BB962C8B-B14F-4D97-AF65-F5344CB8AC3E}">
        <p14:creationId xmlns:p14="http://schemas.microsoft.com/office/powerpoint/2010/main" val="208514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0FF9D3B-8321-41F0-B132-800DE70D05BF}"/>
              </a:ext>
            </a:extLst>
          </p:cNvPr>
          <p:cNvSpPr txBox="1"/>
          <p:nvPr/>
        </p:nvSpPr>
        <p:spPr>
          <a:xfrm>
            <a:off x="419375" y="249236"/>
            <a:ext cx="5519460"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単語の重要性に重みを付ける</a:t>
            </a:r>
          </a:p>
        </p:txBody>
      </p:sp>
      <p:sp>
        <p:nvSpPr>
          <p:cNvPr id="3" name="テキスト ボックス 2">
            <a:extLst>
              <a:ext uri="{FF2B5EF4-FFF2-40B4-BE49-F238E27FC236}">
                <a16:creationId xmlns:a16="http://schemas.microsoft.com/office/drawing/2014/main" id="{0AD67B77-6406-4F38-B28A-8796F24667C1}"/>
              </a:ext>
            </a:extLst>
          </p:cNvPr>
          <p:cNvSpPr txBox="1"/>
          <p:nvPr/>
        </p:nvSpPr>
        <p:spPr>
          <a:xfrm>
            <a:off x="419375" y="1023305"/>
            <a:ext cx="11103931"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プリンのクチコミ文書に偏って出現する語彙に重みをつければ、プリンらしさを特徴判別しやすくなる</a:t>
            </a:r>
          </a:p>
        </p:txBody>
      </p:sp>
      <p:sp>
        <p:nvSpPr>
          <p:cNvPr id="4" name="テキスト ボックス 3">
            <a:extLst>
              <a:ext uri="{FF2B5EF4-FFF2-40B4-BE49-F238E27FC236}">
                <a16:creationId xmlns:a16="http://schemas.microsoft.com/office/drawing/2014/main" id="{B08EF370-535C-443F-8315-5735CF12CDD2}"/>
              </a:ext>
            </a:extLst>
          </p:cNvPr>
          <p:cNvSpPr txBox="1"/>
          <p:nvPr/>
        </p:nvSpPr>
        <p:spPr>
          <a:xfrm>
            <a:off x="1643657" y="1854302"/>
            <a:ext cx="4160111" cy="461665"/>
          </a:xfrm>
          <a:prstGeom prst="rect">
            <a:avLst/>
          </a:prstGeom>
          <a:noFill/>
        </p:spPr>
        <p:txBody>
          <a:bodyPr wrap="square" rtlCol="0">
            <a:spAutoFit/>
          </a:bodyPr>
          <a:lstStyle/>
          <a:p>
            <a:pPr algn="l"/>
            <a:r>
              <a:rPr kumimoji="1" lang="ja-JP" altLang="en-US" sz="2400" u="sng" dirty="0">
                <a:latin typeface="メイリオ" panose="020B0604030504040204" pitchFamily="50" charset="-128"/>
                <a:ea typeface="メイリオ" panose="020B0604030504040204" pitchFamily="50" charset="-128"/>
              </a:rPr>
              <a:t>偏り度合の指標</a:t>
            </a:r>
            <a:r>
              <a:rPr kumimoji="1" lang="en-US" altLang="ja-JP" sz="2400" u="sng" dirty="0">
                <a:latin typeface="メイリオ" panose="020B0604030504040204" pitchFamily="50" charset="-128"/>
                <a:ea typeface="メイリオ" panose="020B0604030504040204" pitchFamily="50" charset="-128"/>
              </a:rPr>
              <a:t>(TF-IDF)</a:t>
            </a:r>
            <a:endParaRPr kumimoji="1" lang="ja-JP" altLang="en-US" sz="2400" u="sng"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774833A-E11B-452D-B7A4-6523F2B8F0A8}"/>
                  </a:ext>
                </a:extLst>
              </p:cNvPr>
              <p:cNvSpPr txBox="1"/>
              <p:nvPr/>
            </p:nvSpPr>
            <p:spPr>
              <a:xfrm>
                <a:off x="1673957" y="2184904"/>
                <a:ext cx="8865697" cy="838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400" i="1" smtClean="0">
                          <a:latin typeface="Cambria Math" panose="02040503050406030204" pitchFamily="18" charset="0"/>
                          <a:ea typeface="メイリオ" panose="020B0604030504040204" pitchFamily="50" charset="-128"/>
                        </a:rPr>
                        <m:t>各文書中の語彙</m:t>
                      </m:r>
                      <m:r>
                        <a:rPr kumimoji="1" lang="en-US" altLang="ja-JP" sz="2400" i="1">
                          <a:latin typeface="Cambria Math" panose="02040503050406030204" pitchFamily="18" charset="0"/>
                          <a:ea typeface="メイリオ" panose="020B0604030504040204" pitchFamily="50" charset="-128"/>
                        </a:rPr>
                        <m:t>𝑤</m:t>
                      </m:r>
                      <m:r>
                        <a:rPr kumimoji="1" lang="ja-JP" altLang="en-US" sz="2400" i="1">
                          <a:latin typeface="Cambria Math" panose="02040503050406030204" pitchFamily="18" charset="0"/>
                          <a:ea typeface="メイリオ" panose="020B0604030504040204" pitchFamily="50" charset="-128"/>
                        </a:rPr>
                        <m:t>の出現頻度</m:t>
                      </m:r>
                      <m:r>
                        <a:rPr kumimoji="1" lang="en-US" altLang="ja-JP" sz="2400" i="1">
                          <a:latin typeface="Cambria Math" panose="02040503050406030204" pitchFamily="18" charset="0"/>
                          <a:ea typeface="メイリオ" panose="020B0604030504040204" pitchFamily="50" charset="-128"/>
                        </a:rPr>
                        <m:t> </m:t>
                      </m:r>
                      <m:r>
                        <a:rPr kumimoji="1" lang="en-US" altLang="ja-JP" sz="2400" i="1">
                          <a:latin typeface="Cambria Math" panose="02040503050406030204" pitchFamily="18" charset="0"/>
                          <a:ea typeface="Cambria Math" panose="02040503050406030204" pitchFamily="18" charset="0"/>
                        </a:rPr>
                        <m:t>×</m:t>
                      </m:r>
                      <m:func>
                        <m:funcPr>
                          <m:ctrlPr>
                            <a:rPr kumimoji="1" lang="en-US" altLang="ja-JP" sz="2400" b="0" i="1" smtClean="0">
                              <a:latin typeface="Cambria Math" panose="02040503050406030204" pitchFamily="18" charset="0"/>
                              <a:ea typeface="Cambria Math" panose="02040503050406030204" pitchFamily="18" charset="0"/>
                            </a:rPr>
                          </m:ctrlPr>
                        </m:funcPr>
                        <m:fName>
                          <m:r>
                            <m:rPr>
                              <m:sty m:val="p"/>
                            </m:rPr>
                            <a:rPr kumimoji="1" lang="en-US" altLang="ja-JP" sz="2400" b="0" i="0" smtClean="0">
                              <a:latin typeface="Cambria Math" panose="02040503050406030204" pitchFamily="18" charset="0"/>
                              <a:ea typeface="Cambria Math" panose="02040503050406030204" pitchFamily="18" charset="0"/>
                            </a:rPr>
                            <m:t>log</m:t>
                          </m:r>
                        </m:fName>
                        <m:e>
                          <m:d>
                            <m:dPr>
                              <m:ctrlPr>
                                <a:rPr kumimoji="1" lang="en-US" altLang="ja-JP" sz="2400" i="1">
                                  <a:latin typeface="Cambria Math" panose="02040503050406030204" pitchFamily="18" charset="0"/>
                                  <a:ea typeface="Cambria Math" panose="02040503050406030204" pitchFamily="18" charset="0"/>
                                </a:rPr>
                              </m:ctrlPr>
                            </m:dPr>
                            <m:e>
                              <m:f>
                                <m:fPr>
                                  <m:ctrlPr>
                                    <a:rPr kumimoji="1" lang="en-US" altLang="ja-JP" sz="2400" i="1">
                                      <a:latin typeface="Cambria Math" panose="02040503050406030204" pitchFamily="18" charset="0"/>
                                      <a:ea typeface="メイリオ" panose="020B0604030504040204" pitchFamily="50" charset="-128"/>
                                    </a:rPr>
                                  </m:ctrlPr>
                                </m:fPr>
                                <m:num>
                                  <m:r>
                                    <a:rPr kumimoji="1" lang="ja-JP" altLang="en-US" sz="2400" i="1">
                                      <a:latin typeface="Cambria Math" panose="02040503050406030204" pitchFamily="18" charset="0"/>
                                      <a:ea typeface="メイリオ" panose="020B0604030504040204" pitchFamily="50" charset="-128"/>
                                    </a:rPr>
                                    <m:t>文書の総数</m:t>
                                  </m:r>
                                </m:num>
                                <m:den>
                                  <m:r>
                                    <a:rPr kumimoji="1" lang="ja-JP" altLang="en-US" sz="2400" i="1">
                                      <a:latin typeface="Cambria Math" panose="02040503050406030204" pitchFamily="18" charset="0"/>
                                      <a:ea typeface="メイリオ" panose="020B0604030504040204" pitchFamily="50" charset="-128"/>
                                    </a:rPr>
                                    <m:t>語彙</m:t>
                                  </m:r>
                                  <m:r>
                                    <a:rPr kumimoji="1" lang="en-US" altLang="ja-JP" sz="2400" i="1">
                                      <a:latin typeface="Cambria Math" panose="02040503050406030204" pitchFamily="18" charset="0"/>
                                      <a:ea typeface="メイリオ" panose="020B0604030504040204" pitchFamily="50" charset="-128"/>
                                    </a:rPr>
                                    <m:t>𝑤</m:t>
                                  </m:r>
                                  <m:r>
                                    <a:rPr kumimoji="1" lang="ja-JP" altLang="en-US" sz="2400" i="1">
                                      <a:latin typeface="Cambria Math" panose="02040503050406030204" pitchFamily="18" charset="0"/>
                                      <a:ea typeface="メイリオ" panose="020B0604030504040204" pitchFamily="50" charset="-128"/>
                                    </a:rPr>
                                    <m:t>が出現する文書の数</m:t>
                                  </m:r>
                                </m:den>
                              </m:f>
                            </m:e>
                          </m:d>
                        </m:e>
                      </m:func>
                    </m:oMath>
                  </m:oMathPara>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5" name="テキスト ボックス 4">
                <a:extLst>
                  <a:ext uri="{FF2B5EF4-FFF2-40B4-BE49-F238E27FC236}">
                    <a16:creationId xmlns:a16="http://schemas.microsoft.com/office/drawing/2014/main" id="{6774833A-E11B-452D-B7A4-6523F2B8F0A8}"/>
                  </a:ext>
                </a:extLst>
              </p:cNvPr>
              <p:cNvSpPr txBox="1">
                <a:spLocks noRot="1" noChangeAspect="1" noMove="1" noResize="1" noEditPoints="1" noAdjustHandles="1" noChangeArrowheads="1" noChangeShapeType="1" noTextEdit="1"/>
              </p:cNvSpPr>
              <p:nvPr/>
            </p:nvSpPr>
            <p:spPr>
              <a:xfrm>
                <a:off x="1673957" y="2184904"/>
                <a:ext cx="8865697" cy="838756"/>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D454D78-F20F-4B7E-B88A-D21AAD99C8DB}"/>
              </a:ext>
            </a:extLst>
          </p:cNvPr>
          <p:cNvSpPr txBox="1"/>
          <p:nvPr/>
        </p:nvSpPr>
        <p:spPr>
          <a:xfrm>
            <a:off x="6254809" y="4387676"/>
            <a:ext cx="4392890" cy="1323439"/>
          </a:xfrm>
          <a:prstGeom prst="rect">
            <a:avLst/>
          </a:prstGeom>
          <a:noFill/>
        </p:spPr>
        <p:txBody>
          <a:bodyPr wrap="square" rtlCol="0">
            <a:spAutoFit/>
          </a:bodyPr>
          <a:lstStyle/>
          <a:p>
            <a:pPr algn="l"/>
            <a:r>
              <a:rPr kumimoji="1" lang="ja-JP" altLang="en-US" sz="2000" dirty="0">
                <a:latin typeface="メイリオ" panose="020B0604030504040204" pitchFamily="50" charset="-128"/>
                <a:ea typeface="メイリオ" panose="020B0604030504040204" pitchFamily="50" charset="-128"/>
              </a:rPr>
              <a:t>特定の文書に集中して出現する語彙ほど値が大きくなる</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（対数をとることで、この数字が極端に大きくなることを避けている）</a:t>
            </a:r>
          </a:p>
        </p:txBody>
      </p:sp>
      <p:pic>
        <p:nvPicPr>
          <p:cNvPr id="7" name="Picture 2" descr="「自然対数」の画像検索結果">
            <a:extLst>
              <a:ext uri="{FF2B5EF4-FFF2-40B4-BE49-F238E27FC236}">
                <a16:creationId xmlns:a16="http://schemas.microsoft.com/office/drawing/2014/main" id="{6172066A-3921-4156-9B9E-9AB11C85E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4167928"/>
            <a:ext cx="4279767" cy="26748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7D189FC-A612-46B9-AFA8-B2A9D4391D1D}"/>
                  </a:ext>
                </a:extLst>
              </p:cNvPr>
              <p:cNvSpPr txBox="1"/>
              <p:nvPr/>
            </p:nvSpPr>
            <p:spPr>
              <a:xfrm>
                <a:off x="2968921" y="3983262"/>
                <a:ext cx="15095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sz="2400" i="1">
                          <a:latin typeface="Cambria Math" panose="02040503050406030204" pitchFamily="18" charset="0"/>
                          <a:ea typeface="メイリオ" panose="020B0604030504040204" pitchFamily="50" charset="-128"/>
                        </a:rPr>
                        <m:t>𝑦</m:t>
                      </m:r>
                      <m:r>
                        <a:rPr kumimoji="1" lang="en-US" altLang="ja-JP" sz="2400" i="1">
                          <a:latin typeface="Cambria Math" panose="02040503050406030204" pitchFamily="18" charset="0"/>
                          <a:ea typeface="メイリオ" panose="020B0604030504040204" pitchFamily="50" charset="-128"/>
                        </a:rPr>
                        <m:t>=</m:t>
                      </m:r>
                      <m:r>
                        <m:rPr>
                          <m:sty m:val="p"/>
                        </m:rPr>
                        <a:rPr kumimoji="1" lang="en-US" altLang="ja-JP" sz="2400">
                          <a:latin typeface="Cambria Math" panose="02040503050406030204" pitchFamily="18" charset="0"/>
                          <a:ea typeface="メイリオ" panose="020B0604030504040204" pitchFamily="50" charset="-128"/>
                        </a:rPr>
                        <m:t>log</m:t>
                      </m:r>
                      <m:r>
                        <a:rPr kumimoji="1" lang="en-US" altLang="ja-JP" sz="2400" i="1">
                          <a:latin typeface="Cambria Math" panose="02040503050406030204" pitchFamily="18" charset="0"/>
                          <a:ea typeface="メイリオ" panose="020B0604030504040204" pitchFamily="50" charset="-128"/>
                        </a:rPr>
                        <m:t>⁡(</m:t>
                      </m:r>
                      <m:r>
                        <a:rPr kumimoji="1" lang="en-US" altLang="ja-JP" sz="2400" i="1">
                          <a:latin typeface="Cambria Math" panose="02040503050406030204" pitchFamily="18" charset="0"/>
                          <a:ea typeface="メイリオ" panose="020B0604030504040204" pitchFamily="50" charset="-128"/>
                        </a:rPr>
                        <m:t>𝑥</m:t>
                      </m:r>
                      <m:r>
                        <a:rPr kumimoji="1" lang="en-US" altLang="ja-JP" sz="2400" i="1">
                          <a:latin typeface="Cambria Math" panose="02040503050406030204" pitchFamily="18" charset="0"/>
                          <a:ea typeface="メイリオ" panose="020B0604030504040204" pitchFamily="50" charset="-128"/>
                        </a:rPr>
                        <m:t>)</m:t>
                      </m:r>
                    </m:oMath>
                  </m:oMathPara>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8" name="テキスト ボックス 7">
                <a:extLst>
                  <a:ext uri="{FF2B5EF4-FFF2-40B4-BE49-F238E27FC236}">
                    <a16:creationId xmlns:a16="http://schemas.microsoft.com/office/drawing/2014/main" id="{27D189FC-A612-46B9-AFA8-B2A9D4391D1D}"/>
                  </a:ext>
                </a:extLst>
              </p:cNvPr>
              <p:cNvSpPr txBox="1">
                <a:spLocks noRot="1" noChangeAspect="1" noMove="1" noResize="1" noEditPoints="1" noAdjustHandles="1" noChangeArrowheads="1" noChangeShapeType="1" noTextEdit="1"/>
              </p:cNvSpPr>
              <p:nvPr/>
            </p:nvSpPr>
            <p:spPr>
              <a:xfrm>
                <a:off x="2968921" y="3983262"/>
                <a:ext cx="1509580" cy="369332"/>
              </a:xfrm>
              <a:prstGeom prst="rect">
                <a:avLst/>
              </a:prstGeom>
              <a:blipFill>
                <a:blip r:embed="rId4"/>
                <a:stretch>
                  <a:fillRect l="-3226" t="-4918" r="-5645" b="-29508"/>
                </a:stretch>
              </a:blipFill>
            </p:spPr>
            <p:txBody>
              <a:bodyPr/>
              <a:lstStyle/>
              <a:p>
                <a:r>
                  <a:rPr lang="ja-JP" altLang="en-US">
                    <a:noFill/>
                  </a:rPr>
                  <a:t> </a:t>
                </a:r>
              </a:p>
            </p:txBody>
          </p:sp>
        </mc:Fallback>
      </mc:AlternateContent>
      <p:sp>
        <p:nvSpPr>
          <p:cNvPr id="9" name="右中かっこ 8">
            <a:extLst>
              <a:ext uri="{FF2B5EF4-FFF2-40B4-BE49-F238E27FC236}">
                <a16:creationId xmlns:a16="http://schemas.microsoft.com/office/drawing/2014/main" id="{2782F0EE-7A75-4A07-97EE-A14F51E8B556}"/>
              </a:ext>
            </a:extLst>
          </p:cNvPr>
          <p:cNvSpPr/>
          <p:nvPr/>
        </p:nvSpPr>
        <p:spPr>
          <a:xfrm rot="5400000">
            <a:off x="8041288" y="988069"/>
            <a:ext cx="433633" cy="4484462"/>
          </a:xfrm>
          <a:prstGeom prst="rightBrace">
            <a:avLst>
              <a:gd name="adj1" fmla="val 3442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85FAC6C-61F9-4424-ACC9-5A53857E0CA8}"/>
              </a:ext>
            </a:extLst>
          </p:cNvPr>
          <p:cNvSpPr txBox="1"/>
          <p:nvPr/>
        </p:nvSpPr>
        <p:spPr>
          <a:xfrm>
            <a:off x="1805359" y="3311870"/>
            <a:ext cx="3836709" cy="461665"/>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TF(Term Frequency)</a:t>
            </a:r>
            <a:endParaRPr kumimoji="1" lang="ja-JP" altLang="en-US" sz="2400" dirty="0">
              <a:latin typeface="メイリオ" panose="020B0604030504040204" pitchFamily="50" charset="-128"/>
              <a:ea typeface="メイリオ" panose="020B0604030504040204" pitchFamily="50" charset="-128"/>
            </a:endParaRPr>
          </a:p>
        </p:txBody>
      </p:sp>
      <p:sp>
        <p:nvSpPr>
          <p:cNvPr id="11" name="右中かっこ 10">
            <a:extLst>
              <a:ext uri="{FF2B5EF4-FFF2-40B4-BE49-F238E27FC236}">
                <a16:creationId xmlns:a16="http://schemas.microsoft.com/office/drawing/2014/main" id="{BC80F32A-8DA8-433E-86AE-E959429BBC7D}"/>
              </a:ext>
            </a:extLst>
          </p:cNvPr>
          <p:cNvSpPr/>
          <p:nvPr/>
        </p:nvSpPr>
        <p:spPr>
          <a:xfrm rot="5400000">
            <a:off x="3470635" y="1066166"/>
            <a:ext cx="433633" cy="3780149"/>
          </a:xfrm>
          <a:prstGeom prst="rightBrace">
            <a:avLst>
              <a:gd name="adj1" fmla="val 3442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1688A71-A797-4A9F-896D-247E13E54A8F}"/>
              </a:ext>
            </a:extLst>
          </p:cNvPr>
          <p:cNvSpPr txBox="1"/>
          <p:nvPr/>
        </p:nvSpPr>
        <p:spPr>
          <a:xfrm>
            <a:off x="6254809" y="3556679"/>
            <a:ext cx="4637988"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IDF(Inverse Document Frequency)</a:t>
            </a:r>
            <a:endParaRPr kumimoji="1" lang="ja-JP" altLang="en-US"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AFBD0AB-AD16-4CBB-B018-34E6F0F370A7}"/>
                  </a:ext>
                </a:extLst>
              </p:cNvPr>
              <p:cNvSpPr txBox="1"/>
              <p:nvPr/>
            </p:nvSpPr>
            <p:spPr>
              <a:xfrm>
                <a:off x="2466680" y="6204556"/>
                <a:ext cx="149983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sz="2400" i="1">
                          <a:latin typeface="Cambria Math" panose="02040503050406030204" pitchFamily="18" charset="0"/>
                          <a:ea typeface="メイリオ" panose="020B0604030504040204" pitchFamily="50" charset="-128"/>
                        </a:rPr>
                        <m:t>0=</m:t>
                      </m:r>
                      <m:r>
                        <m:rPr>
                          <m:sty m:val="p"/>
                        </m:rPr>
                        <a:rPr kumimoji="1" lang="en-US" altLang="ja-JP" sz="2400">
                          <a:latin typeface="Cambria Math" panose="02040503050406030204" pitchFamily="18" charset="0"/>
                          <a:ea typeface="メイリオ" panose="020B0604030504040204" pitchFamily="50" charset="-128"/>
                        </a:rPr>
                        <m:t>log</m:t>
                      </m:r>
                      <m:r>
                        <a:rPr kumimoji="1" lang="en-US" altLang="ja-JP" sz="2400" i="1">
                          <a:latin typeface="Cambria Math" panose="02040503050406030204" pitchFamily="18" charset="0"/>
                          <a:ea typeface="メイリオ" panose="020B0604030504040204" pitchFamily="50" charset="-128"/>
                        </a:rPr>
                        <m:t>⁡(1)</m:t>
                      </m:r>
                    </m:oMath>
                  </m:oMathPara>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13" name="テキスト ボックス 12">
                <a:extLst>
                  <a:ext uri="{FF2B5EF4-FFF2-40B4-BE49-F238E27FC236}">
                    <a16:creationId xmlns:a16="http://schemas.microsoft.com/office/drawing/2014/main" id="{DAFBD0AB-AD16-4CBB-B018-34E6F0F370A7}"/>
                  </a:ext>
                </a:extLst>
              </p:cNvPr>
              <p:cNvSpPr txBox="1">
                <a:spLocks noRot="1" noChangeAspect="1" noMove="1" noResize="1" noEditPoints="1" noAdjustHandles="1" noChangeArrowheads="1" noChangeShapeType="1" noTextEdit="1"/>
              </p:cNvSpPr>
              <p:nvPr/>
            </p:nvSpPr>
            <p:spPr>
              <a:xfrm>
                <a:off x="2466680" y="6204556"/>
                <a:ext cx="1499834" cy="369332"/>
              </a:xfrm>
              <a:prstGeom prst="rect">
                <a:avLst/>
              </a:prstGeom>
              <a:blipFill>
                <a:blip r:embed="rId5"/>
                <a:stretch>
                  <a:fillRect l="-3252" t="-5000" r="-5691" b="-30000"/>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8F710819-C1F1-4A0B-BC08-CE031B5FC2E1}"/>
              </a:ext>
            </a:extLst>
          </p:cNvPr>
          <p:cNvCxnSpPr/>
          <p:nvPr/>
        </p:nvCxnSpPr>
        <p:spPr>
          <a:xfrm flipH="1" flipV="1">
            <a:off x="2466680" y="5816338"/>
            <a:ext cx="196516" cy="3882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B2CCA60-DAC4-8010-19F2-20D168F971BC}"/>
              </a:ext>
            </a:extLst>
          </p:cNvPr>
          <p:cNvSpPr txBox="1"/>
          <p:nvPr/>
        </p:nvSpPr>
        <p:spPr>
          <a:xfrm>
            <a:off x="419375" y="689241"/>
            <a:ext cx="7980454" cy="369332"/>
          </a:xfrm>
          <a:prstGeom prst="rect">
            <a:avLst/>
          </a:prstGeom>
          <a:noFill/>
        </p:spPr>
        <p:txBody>
          <a:bodyPr wrap="none" rtlCol="0">
            <a:spAutoFit/>
          </a:bodyPr>
          <a:lstStyle/>
          <a:p>
            <a:pPr algn="l"/>
            <a:r>
              <a:rPr kumimoji="1" lang="en-US" altLang="ja-JP" dirty="0">
                <a:latin typeface="メイリオ" panose="020B0604030504040204" pitchFamily="50" charset="-128"/>
                <a:ea typeface="メイリオ" panose="020B0604030504040204" pitchFamily="50" charset="-128"/>
                <a:hlinkClick r:id="rId6"/>
              </a:rPr>
              <a:t>https://github.com/ueharaLab/NLP_4-Classifier/blob/main/tf_idf.md</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94209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58304A6-F0BA-0102-5545-A97A8AA47D15}"/>
              </a:ext>
            </a:extLst>
          </p:cNvPr>
          <p:cNvPicPr>
            <a:picLocks noChangeAspect="1"/>
          </p:cNvPicPr>
          <p:nvPr/>
        </p:nvPicPr>
        <p:blipFill>
          <a:blip r:embed="rId2"/>
          <a:stretch>
            <a:fillRect/>
          </a:stretch>
        </p:blipFill>
        <p:spPr>
          <a:xfrm>
            <a:off x="500746" y="3463285"/>
            <a:ext cx="3677696" cy="2973133"/>
          </a:xfrm>
          <a:prstGeom prst="rect">
            <a:avLst/>
          </a:prstGeom>
        </p:spPr>
      </p:pic>
      <p:sp>
        <p:nvSpPr>
          <p:cNvPr id="2" name="テキスト ボックス 1">
            <a:extLst>
              <a:ext uri="{FF2B5EF4-FFF2-40B4-BE49-F238E27FC236}">
                <a16:creationId xmlns:a16="http://schemas.microsoft.com/office/drawing/2014/main" id="{E17A2FF6-D949-B172-688D-109E22F9DDE8}"/>
              </a:ext>
            </a:extLst>
          </p:cNvPr>
          <p:cNvSpPr txBox="1"/>
          <p:nvPr/>
        </p:nvSpPr>
        <p:spPr>
          <a:xfrm>
            <a:off x="381837" y="139943"/>
            <a:ext cx="592982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味平面を可視化（主成分分析）</a:t>
            </a:r>
          </a:p>
        </p:txBody>
      </p:sp>
      <p:sp>
        <p:nvSpPr>
          <p:cNvPr id="14" name="テキスト ボックス 13">
            <a:extLst>
              <a:ext uri="{FF2B5EF4-FFF2-40B4-BE49-F238E27FC236}">
                <a16:creationId xmlns:a16="http://schemas.microsoft.com/office/drawing/2014/main" id="{7A164427-64F3-E815-7643-E8F27BA343E9}"/>
              </a:ext>
            </a:extLst>
          </p:cNvPr>
          <p:cNvSpPr txBox="1"/>
          <p:nvPr/>
        </p:nvSpPr>
        <p:spPr>
          <a:xfrm>
            <a:off x="10115690" y="724718"/>
            <a:ext cx="1709679" cy="1477328"/>
          </a:xfrm>
          <a:prstGeom prst="rect">
            <a:avLst/>
          </a:prstGeom>
          <a:noFill/>
        </p:spPr>
        <p:txBody>
          <a:bodyPr wrap="square">
            <a:spAutoFit/>
          </a:bodyPr>
          <a:lstStyle/>
          <a:p>
            <a:pPr algn="ctr"/>
            <a:r>
              <a:rPr lang="en-US" altLang="ja-JP" dirty="0">
                <a:latin typeface="メイリオ" panose="020B0604030504040204" pitchFamily="50" charset="-128"/>
                <a:ea typeface="メイリオ" panose="020B0604030504040204" pitchFamily="50" charset="-128"/>
              </a:rPr>
              <a:t>C</a:t>
            </a:r>
            <a:r>
              <a:rPr lang="ja-JP" altLang="en-US" dirty="0">
                <a:latin typeface="メイリオ" panose="020B0604030504040204" pitchFamily="50" charset="-128"/>
                <a:ea typeface="メイリオ" panose="020B0604030504040204" pitchFamily="50" charset="-128"/>
              </a:rPr>
              <a:t>ontribution</a:t>
            </a:r>
            <a:endParaRPr lang="en-US" altLang="ja-JP" dirty="0">
              <a:latin typeface="メイリオ" panose="020B0604030504040204" pitchFamily="50" charset="-128"/>
              <a:ea typeface="メイリオ" panose="020B0604030504040204" pitchFamily="50" charset="-128"/>
            </a:endParaRPr>
          </a:p>
          <a:p>
            <a:pPr algn="ctr"/>
            <a:r>
              <a:rPr lang="en-US" altLang="ja-JP" dirty="0">
                <a:latin typeface="メイリオ" panose="020B0604030504040204" pitchFamily="50" charset="-128"/>
                <a:ea typeface="メイリオ" panose="020B0604030504040204" pitchFamily="50" charset="-128"/>
              </a:rPr>
              <a:t>0.716</a:t>
            </a:r>
          </a:p>
          <a:p>
            <a:pPr algn="ctr"/>
            <a:r>
              <a:rPr lang="en-US" altLang="ja-JP" dirty="0">
                <a:latin typeface="メイリオ" panose="020B0604030504040204" pitchFamily="50" charset="-128"/>
                <a:ea typeface="メイリオ" panose="020B0604030504040204" pitchFamily="50" charset="-128"/>
              </a:rPr>
              <a:t>0.197</a:t>
            </a:r>
          </a:p>
          <a:p>
            <a:pPr algn="ctr"/>
            <a:r>
              <a:rPr lang="en-US" altLang="ja-JP" dirty="0">
                <a:latin typeface="メイリオ" panose="020B0604030504040204" pitchFamily="50" charset="-128"/>
                <a:ea typeface="メイリオ" panose="020B0604030504040204" pitchFamily="50" charset="-128"/>
              </a:rPr>
              <a:t>0.074</a:t>
            </a:r>
          </a:p>
          <a:p>
            <a:pPr algn="ctr"/>
            <a:r>
              <a:rPr lang="en-US" altLang="ja-JP" dirty="0">
                <a:latin typeface="メイリオ" panose="020B0604030504040204" pitchFamily="50" charset="-128"/>
                <a:ea typeface="メイリオ" panose="020B0604030504040204" pitchFamily="50" charset="-128"/>
              </a:rPr>
              <a:t>0.013</a:t>
            </a:r>
            <a:endParaRPr lang="ja-JP" altLang="en-US" dirty="0">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72795142-A678-973C-C01D-78844E304E4A}"/>
              </a:ext>
            </a:extLst>
          </p:cNvPr>
          <p:cNvSpPr/>
          <p:nvPr/>
        </p:nvSpPr>
        <p:spPr>
          <a:xfrm>
            <a:off x="10115690" y="634326"/>
            <a:ext cx="1641545" cy="160033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EEA1405A-804A-FE5D-FCA2-A9BA472548DE}"/>
              </a:ext>
            </a:extLst>
          </p:cNvPr>
          <p:cNvSpPr txBox="1"/>
          <p:nvPr/>
        </p:nvSpPr>
        <p:spPr>
          <a:xfrm>
            <a:off x="6265657" y="5553966"/>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固有値</a:t>
            </a:r>
          </a:p>
        </p:txBody>
      </p:sp>
      <p:sp>
        <p:nvSpPr>
          <p:cNvPr id="19" name="テキスト ボックス 18">
            <a:extLst>
              <a:ext uri="{FF2B5EF4-FFF2-40B4-BE49-F238E27FC236}">
                <a16:creationId xmlns:a16="http://schemas.microsoft.com/office/drawing/2014/main" id="{7FB5B760-000B-782D-C87C-068FF943D136}"/>
              </a:ext>
            </a:extLst>
          </p:cNvPr>
          <p:cNvSpPr txBox="1"/>
          <p:nvPr/>
        </p:nvSpPr>
        <p:spPr>
          <a:xfrm>
            <a:off x="6583206" y="2537703"/>
            <a:ext cx="316945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主成分ベクトル</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PCx</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601F03BE-804A-EDE7-0AB3-3A317A6A7A63}"/>
              </a:ext>
            </a:extLst>
          </p:cNvPr>
          <p:cNvSpPr txBox="1"/>
          <p:nvPr/>
        </p:nvSpPr>
        <p:spPr>
          <a:xfrm>
            <a:off x="6243370" y="3107153"/>
            <a:ext cx="1107996"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寄与率</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428F8DE3-51A2-FA59-3C82-F1F5A13841E8}"/>
                  </a:ext>
                </a:extLst>
              </p:cNvPr>
              <p:cNvSpPr txBox="1"/>
              <p:nvPr/>
            </p:nvSpPr>
            <p:spPr>
              <a:xfrm>
                <a:off x="4885199" y="4135975"/>
                <a:ext cx="686405" cy="76944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m:rPr>
                          <m:sty m:val="p"/>
                        </m:rPr>
                        <a:rPr kumimoji="1" lang="el-GR" altLang="ja-JP" sz="4400" i="1" smtClean="0">
                          <a:latin typeface="Cambria Math" panose="02040503050406030204" pitchFamily="18" charset="0"/>
                          <a:ea typeface="Cambria Math" panose="02040503050406030204" pitchFamily="18" charset="0"/>
                        </a:rPr>
                        <m:t>Σ</m:t>
                      </m:r>
                    </m:oMath>
                  </m:oMathPara>
                </a14:m>
                <a:endParaRPr kumimoji="1" lang="ja-JP" altLang="en-US" sz="4400" dirty="0">
                  <a:latin typeface="メイリオ" panose="020B0604030504040204" pitchFamily="50" charset="-128"/>
                  <a:ea typeface="メイリオ" panose="020B0604030504040204" pitchFamily="50" charset="-128"/>
                </a:endParaRPr>
              </a:p>
            </p:txBody>
          </p:sp>
        </mc:Choice>
        <mc:Fallback xmlns="">
          <p:sp>
            <p:nvSpPr>
              <p:cNvPr id="28" name="テキスト ボックス 27">
                <a:extLst>
                  <a:ext uri="{FF2B5EF4-FFF2-40B4-BE49-F238E27FC236}">
                    <a16:creationId xmlns:a16="http://schemas.microsoft.com/office/drawing/2014/main" id="{428F8DE3-51A2-FA59-3C82-F1F5A13841E8}"/>
                  </a:ext>
                </a:extLst>
              </p:cNvPr>
              <p:cNvSpPr txBox="1">
                <a:spLocks noRot="1" noChangeAspect="1" noMove="1" noResize="1" noEditPoints="1" noAdjustHandles="1" noChangeArrowheads="1" noChangeShapeType="1" noTextEdit="1"/>
              </p:cNvSpPr>
              <p:nvPr/>
            </p:nvSpPr>
            <p:spPr>
              <a:xfrm>
                <a:off x="4885199" y="4135975"/>
                <a:ext cx="686405" cy="76944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E5571FC4-0820-D177-395E-FADC545FA678}"/>
                  </a:ext>
                </a:extLst>
              </p:cNvPr>
              <p:cNvSpPr txBox="1"/>
              <p:nvPr/>
            </p:nvSpPr>
            <p:spPr>
              <a:xfrm>
                <a:off x="6200704" y="4275597"/>
                <a:ext cx="1172949"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ea typeface="メイリオ" panose="020B0604030504040204" pitchFamily="50" charset="-128"/>
                        </a:rPr>
                        <m:t>=</m:t>
                      </m:r>
                      <m:sSub>
                        <m:sSubPr>
                          <m:ctrlPr>
                            <a:rPr kumimoji="1" lang="en-US" altLang="ja-JP" sz="2400" i="1">
                              <a:latin typeface="Cambria Math" panose="02040503050406030204" pitchFamily="18" charset="0"/>
                              <a:ea typeface="メイリオ" panose="020B0604030504040204" pitchFamily="50" charset="-128"/>
                            </a:rPr>
                          </m:ctrlPr>
                        </m:sSubPr>
                        <m:e>
                          <m:r>
                            <a:rPr kumimoji="1" lang="ja-JP" altLang="en-US" sz="2400" i="1">
                              <a:latin typeface="Cambria Math" panose="02040503050406030204" pitchFamily="18" charset="0"/>
                              <a:ea typeface="メイリオ" panose="020B0604030504040204" pitchFamily="50" charset="-128"/>
                            </a:rPr>
                            <m:t>𝜆</m:t>
                          </m:r>
                        </m:e>
                        <m:sub>
                          <m:r>
                            <a:rPr kumimoji="1" lang="en-US" altLang="ja-JP" sz="2400" i="1">
                              <a:latin typeface="Cambria Math" panose="02040503050406030204" pitchFamily="18" charset="0"/>
                              <a:ea typeface="メイリオ" panose="020B0604030504040204" pitchFamily="50" charset="-128"/>
                            </a:rPr>
                            <m:t>𝑝𝑐</m:t>
                          </m:r>
                          <m:r>
                            <a:rPr kumimoji="1" lang="en-US" altLang="ja-JP" sz="2400" i="1">
                              <a:latin typeface="Cambria Math" panose="02040503050406030204" pitchFamily="18" charset="0"/>
                              <a:ea typeface="メイリオ" panose="020B0604030504040204" pitchFamily="50" charset="-128"/>
                            </a:rPr>
                            <m:t> </m:t>
                          </m:r>
                          <m:r>
                            <a:rPr kumimoji="1" lang="en-US" altLang="ja-JP" sz="2400" i="1">
                              <a:latin typeface="Cambria Math" panose="02040503050406030204" pitchFamily="18" charset="0"/>
                              <a:ea typeface="メイリオ" panose="020B0604030504040204" pitchFamily="50" charset="-128"/>
                            </a:rPr>
                            <m:t>𝑖</m:t>
                          </m:r>
                        </m:sub>
                      </m:sSub>
                    </m:oMath>
                  </m:oMathPara>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31" name="テキスト ボックス 30">
                <a:extLst>
                  <a:ext uri="{FF2B5EF4-FFF2-40B4-BE49-F238E27FC236}">
                    <a16:creationId xmlns:a16="http://schemas.microsoft.com/office/drawing/2014/main" id="{E5571FC4-0820-D177-395E-FADC545FA678}"/>
                  </a:ext>
                </a:extLst>
              </p:cNvPr>
              <p:cNvSpPr txBox="1">
                <a:spLocks noRot="1" noChangeAspect="1" noMove="1" noResize="1" noEditPoints="1" noAdjustHandles="1" noChangeArrowheads="1" noChangeShapeType="1" noTextEdit="1"/>
              </p:cNvSpPr>
              <p:nvPr/>
            </p:nvSpPr>
            <p:spPr>
              <a:xfrm>
                <a:off x="6200704" y="4275597"/>
                <a:ext cx="1172949" cy="490199"/>
              </a:xfrm>
              <a:prstGeom prst="rect">
                <a:avLst/>
              </a:prstGeom>
              <a:blipFill>
                <a:blip r:embed="rId4"/>
                <a:stretch>
                  <a:fillRect b="-49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662904F-EA70-3263-0D83-FC18406D9062}"/>
                  </a:ext>
                </a:extLst>
              </p:cNvPr>
              <p:cNvSpPr txBox="1"/>
              <p:nvPr/>
            </p:nvSpPr>
            <p:spPr>
              <a:xfrm>
                <a:off x="7428455" y="3635205"/>
                <a:ext cx="407291" cy="83093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400" i="1" smtClean="0">
                              <a:latin typeface="Cambria Math" panose="02040503050406030204" pitchFamily="18" charset="0"/>
                              <a:ea typeface="メイリオ" panose="020B0604030504040204" pitchFamily="50" charset="-128"/>
                            </a:rPr>
                          </m:ctrlPr>
                        </m:mPr>
                        <m:mr>
                          <m:e>
                            <m:sSubSup>
                              <m:sSubSupPr>
                                <m:ctrlPr>
                                  <a:rPr kumimoji="1" lang="en-US" altLang="ja-JP" sz="2400" i="1" smtClean="0">
                                    <a:latin typeface="Cambria Math" panose="02040503050406030204" pitchFamily="18" charset="0"/>
                                    <a:ea typeface="メイリオ" panose="020B0604030504040204" pitchFamily="50" charset="-128"/>
                                  </a:rPr>
                                </m:ctrlPr>
                              </m:sSubSupPr>
                              <m:e>
                                <m:r>
                                  <a:rPr kumimoji="1" lang="en-US" altLang="ja-JP" sz="2400" b="0" i="1" smtClean="0">
                                    <a:latin typeface="Cambria Math" panose="02040503050406030204" pitchFamily="18" charset="0"/>
                                    <a:ea typeface="メイリオ" panose="020B0604030504040204" pitchFamily="50" charset="-128"/>
                                  </a:rPr>
                                  <m:t>𝑥</m:t>
                                </m:r>
                              </m:e>
                              <m:sub>
                                <m:r>
                                  <a:rPr kumimoji="1" lang="en-US" altLang="ja-JP" sz="2400" b="0" i="1" smtClean="0">
                                    <a:latin typeface="Cambria Math" panose="02040503050406030204" pitchFamily="18" charset="0"/>
                                    <a:ea typeface="メイリオ" panose="020B0604030504040204" pitchFamily="50" charset="-128"/>
                                  </a:rPr>
                                  <m:t>1</m:t>
                                </m:r>
                              </m:sub>
                              <m:sup>
                                <m:r>
                                  <a:rPr kumimoji="1" lang="en-US" altLang="ja-JP" sz="2400" b="0" i="1" smtClean="0">
                                    <a:latin typeface="Cambria Math" panose="02040503050406030204" pitchFamily="18" charset="0"/>
                                    <a:ea typeface="メイリオ" panose="020B0604030504040204" pitchFamily="50" charset="-128"/>
                                  </a:rPr>
                                  <m:t>𝑖</m:t>
                                </m:r>
                              </m:sup>
                            </m:sSubSup>
                          </m:e>
                        </m:mr>
                        <m:mr>
                          <m:e>
                            <m:sSubSup>
                              <m:sSubSupPr>
                                <m:ctrlPr>
                                  <a:rPr kumimoji="1" lang="en-US" altLang="ja-JP" sz="2400" i="1" smtClean="0">
                                    <a:latin typeface="Cambria Math" panose="02040503050406030204" pitchFamily="18" charset="0"/>
                                    <a:ea typeface="メイリオ" panose="020B0604030504040204" pitchFamily="50" charset="-128"/>
                                  </a:rPr>
                                </m:ctrlPr>
                              </m:sSubSupPr>
                              <m:e>
                                <m:r>
                                  <a:rPr kumimoji="1" lang="en-US" altLang="ja-JP" sz="2400" b="0" i="1" smtClean="0">
                                    <a:latin typeface="Cambria Math" panose="02040503050406030204" pitchFamily="18" charset="0"/>
                                    <a:ea typeface="メイリオ" panose="020B0604030504040204" pitchFamily="50" charset="-128"/>
                                  </a:rPr>
                                  <m:t>𝑥</m:t>
                                </m:r>
                              </m:e>
                              <m:sub>
                                <m:r>
                                  <a:rPr kumimoji="1" lang="en-US" altLang="ja-JP" sz="2400" b="0" i="1" smtClean="0">
                                    <a:latin typeface="Cambria Math" panose="02040503050406030204" pitchFamily="18" charset="0"/>
                                    <a:ea typeface="メイリオ" panose="020B0604030504040204" pitchFamily="50" charset="-128"/>
                                  </a:rPr>
                                  <m:t>2</m:t>
                                </m:r>
                              </m:sub>
                              <m:sup>
                                <m:r>
                                  <a:rPr kumimoji="1" lang="en-US" altLang="ja-JP" sz="2400" b="0" i="1" smtClean="0">
                                    <a:latin typeface="Cambria Math" panose="02040503050406030204" pitchFamily="18" charset="0"/>
                                    <a:ea typeface="メイリオ" panose="020B0604030504040204" pitchFamily="50" charset="-128"/>
                                  </a:rPr>
                                  <m:t>𝑖</m:t>
                                </m:r>
                              </m:sup>
                            </m:sSubSup>
                          </m:e>
                        </m:mr>
                      </m:m>
                    </m:oMath>
                  </m:oMathPara>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32" name="テキスト ボックス 31">
                <a:extLst>
                  <a:ext uri="{FF2B5EF4-FFF2-40B4-BE49-F238E27FC236}">
                    <a16:creationId xmlns:a16="http://schemas.microsoft.com/office/drawing/2014/main" id="{4662904F-EA70-3263-0D83-FC18406D9062}"/>
                  </a:ext>
                </a:extLst>
              </p:cNvPr>
              <p:cNvSpPr txBox="1">
                <a:spLocks noRot="1" noChangeAspect="1" noMove="1" noResize="1" noEditPoints="1" noAdjustHandles="1" noChangeArrowheads="1" noChangeShapeType="1" noTextEdit="1"/>
              </p:cNvSpPr>
              <p:nvPr/>
            </p:nvSpPr>
            <p:spPr>
              <a:xfrm>
                <a:off x="7428455" y="3635205"/>
                <a:ext cx="407291" cy="830933"/>
              </a:xfrm>
              <a:prstGeom prst="rect">
                <a:avLst/>
              </a:prstGeom>
              <a:blipFill>
                <a:blip r:embed="rId5"/>
                <a:stretch>
                  <a:fillRect/>
                </a:stretch>
              </a:blipFill>
            </p:spPr>
            <p:txBody>
              <a:bodyPr/>
              <a:lstStyle/>
              <a:p>
                <a:r>
                  <a:rPr lang="ja-JP" altLang="en-US">
                    <a:noFill/>
                  </a:rPr>
                  <a:t> </a:t>
                </a:r>
              </a:p>
            </p:txBody>
          </p:sp>
        </mc:Fallback>
      </mc:AlternateContent>
      <p:sp>
        <p:nvSpPr>
          <p:cNvPr id="34" name="左大かっこ 33">
            <a:extLst>
              <a:ext uri="{FF2B5EF4-FFF2-40B4-BE49-F238E27FC236}">
                <a16:creationId xmlns:a16="http://schemas.microsoft.com/office/drawing/2014/main" id="{707D4DD4-20F2-FD44-5655-0EA55757C0C7}"/>
              </a:ext>
            </a:extLst>
          </p:cNvPr>
          <p:cNvSpPr/>
          <p:nvPr/>
        </p:nvSpPr>
        <p:spPr>
          <a:xfrm>
            <a:off x="7313977" y="3620510"/>
            <a:ext cx="98576" cy="175489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C04781CD-681D-4B21-5D85-CA4BE1DA1867}"/>
              </a:ext>
            </a:extLst>
          </p:cNvPr>
          <p:cNvSpPr/>
          <p:nvPr/>
        </p:nvSpPr>
        <p:spPr>
          <a:xfrm flipH="1">
            <a:off x="7829309" y="3631471"/>
            <a:ext cx="111899" cy="174392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25DF60E-47F0-AF43-BBDD-8F1B24A78931}"/>
                  </a:ext>
                </a:extLst>
              </p:cNvPr>
              <p:cNvSpPr txBox="1"/>
              <p:nvPr/>
            </p:nvSpPr>
            <p:spPr>
              <a:xfrm>
                <a:off x="7428455" y="4543378"/>
                <a:ext cx="407291" cy="83202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400" i="1" smtClean="0">
                              <a:latin typeface="Cambria Math" panose="02040503050406030204" pitchFamily="18" charset="0"/>
                              <a:ea typeface="メイリオ" panose="020B0604030504040204" pitchFamily="50" charset="-128"/>
                            </a:rPr>
                          </m:ctrlPr>
                        </m:mPr>
                        <m:mr>
                          <m:e>
                            <m:sSubSup>
                              <m:sSubSupPr>
                                <m:ctrlPr>
                                  <a:rPr kumimoji="1" lang="en-US" altLang="ja-JP" sz="2400" i="1" smtClean="0">
                                    <a:latin typeface="Cambria Math" panose="02040503050406030204" pitchFamily="18" charset="0"/>
                                    <a:ea typeface="メイリオ" panose="020B0604030504040204" pitchFamily="50" charset="-128"/>
                                  </a:rPr>
                                </m:ctrlPr>
                              </m:sSubSupPr>
                              <m:e>
                                <m:r>
                                  <a:rPr kumimoji="1" lang="en-US" altLang="ja-JP" sz="2400" b="0" i="1" smtClean="0">
                                    <a:latin typeface="Cambria Math" panose="02040503050406030204" pitchFamily="18" charset="0"/>
                                    <a:ea typeface="メイリオ" panose="020B0604030504040204" pitchFamily="50" charset="-128"/>
                                  </a:rPr>
                                  <m:t>𝑥</m:t>
                                </m:r>
                              </m:e>
                              <m:sub>
                                <m:r>
                                  <a:rPr kumimoji="1" lang="en-US" altLang="ja-JP" sz="2400" b="0" i="1" smtClean="0">
                                    <a:latin typeface="Cambria Math" panose="02040503050406030204" pitchFamily="18" charset="0"/>
                                    <a:ea typeface="メイリオ" panose="020B0604030504040204" pitchFamily="50" charset="-128"/>
                                  </a:rPr>
                                  <m:t>3</m:t>
                                </m:r>
                              </m:sub>
                              <m:sup>
                                <m:r>
                                  <a:rPr kumimoji="1" lang="en-US" altLang="ja-JP" sz="2400" b="0" i="1" smtClean="0">
                                    <a:latin typeface="Cambria Math" panose="02040503050406030204" pitchFamily="18" charset="0"/>
                                    <a:ea typeface="メイリオ" panose="020B0604030504040204" pitchFamily="50" charset="-128"/>
                                  </a:rPr>
                                  <m:t>𝑖</m:t>
                                </m:r>
                              </m:sup>
                            </m:sSubSup>
                          </m:e>
                        </m:mr>
                        <m:mr>
                          <m:e>
                            <m:sSubSup>
                              <m:sSubSupPr>
                                <m:ctrlPr>
                                  <a:rPr kumimoji="1" lang="en-US" altLang="ja-JP" sz="2400" i="1" smtClean="0">
                                    <a:latin typeface="Cambria Math" panose="02040503050406030204" pitchFamily="18" charset="0"/>
                                    <a:ea typeface="メイリオ" panose="020B0604030504040204" pitchFamily="50" charset="-128"/>
                                  </a:rPr>
                                </m:ctrlPr>
                              </m:sSubSupPr>
                              <m:e>
                                <m:r>
                                  <a:rPr kumimoji="1" lang="en-US" altLang="ja-JP" sz="2400" b="0" i="1" smtClean="0">
                                    <a:latin typeface="Cambria Math" panose="02040503050406030204" pitchFamily="18" charset="0"/>
                                    <a:ea typeface="メイリオ" panose="020B0604030504040204" pitchFamily="50" charset="-128"/>
                                  </a:rPr>
                                  <m:t>𝑥</m:t>
                                </m:r>
                              </m:e>
                              <m:sub>
                                <m:r>
                                  <a:rPr kumimoji="1" lang="en-US" altLang="ja-JP" sz="2400" b="0" i="1" smtClean="0">
                                    <a:latin typeface="Cambria Math" panose="02040503050406030204" pitchFamily="18" charset="0"/>
                                    <a:ea typeface="メイリオ" panose="020B0604030504040204" pitchFamily="50" charset="-128"/>
                                  </a:rPr>
                                  <m:t>4</m:t>
                                </m:r>
                              </m:sub>
                              <m:sup>
                                <m:r>
                                  <a:rPr kumimoji="1" lang="en-US" altLang="ja-JP" sz="2400" b="0" i="1" smtClean="0">
                                    <a:latin typeface="Cambria Math" panose="02040503050406030204" pitchFamily="18" charset="0"/>
                                    <a:ea typeface="メイリオ" panose="020B0604030504040204" pitchFamily="50" charset="-128"/>
                                  </a:rPr>
                                  <m:t>𝑖</m:t>
                                </m:r>
                              </m:sup>
                            </m:sSubSup>
                          </m:e>
                        </m:mr>
                      </m:m>
                    </m:oMath>
                  </m:oMathPara>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36" name="テキスト ボックス 35">
                <a:extLst>
                  <a:ext uri="{FF2B5EF4-FFF2-40B4-BE49-F238E27FC236}">
                    <a16:creationId xmlns:a16="http://schemas.microsoft.com/office/drawing/2014/main" id="{525DF60E-47F0-AF43-BBDD-8F1B24A78931}"/>
                  </a:ext>
                </a:extLst>
              </p:cNvPr>
              <p:cNvSpPr txBox="1">
                <a:spLocks noRot="1" noChangeAspect="1" noMove="1" noResize="1" noEditPoints="1" noAdjustHandles="1" noChangeArrowheads="1" noChangeShapeType="1" noTextEdit="1"/>
              </p:cNvSpPr>
              <p:nvPr/>
            </p:nvSpPr>
            <p:spPr>
              <a:xfrm>
                <a:off x="7428455" y="4543378"/>
                <a:ext cx="407291" cy="83202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A416AA3-D4D5-4A42-EA10-EC298D66ACEE}"/>
                  </a:ext>
                </a:extLst>
              </p:cNvPr>
              <p:cNvSpPr txBox="1"/>
              <p:nvPr/>
            </p:nvSpPr>
            <p:spPr>
              <a:xfrm>
                <a:off x="5669599" y="3635205"/>
                <a:ext cx="407291" cy="83093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400" i="1" smtClean="0">
                              <a:latin typeface="Cambria Math" panose="02040503050406030204" pitchFamily="18" charset="0"/>
                              <a:ea typeface="メイリオ" panose="020B0604030504040204" pitchFamily="50" charset="-128"/>
                            </a:rPr>
                          </m:ctrlPr>
                        </m:mPr>
                        <m:mr>
                          <m:e>
                            <m:sSubSup>
                              <m:sSubSupPr>
                                <m:ctrlPr>
                                  <a:rPr kumimoji="1" lang="en-US" altLang="ja-JP" sz="2400" i="1" smtClean="0">
                                    <a:latin typeface="Cambria Math" panose="02040503050406030204" pitchFamily="18" charset="0"/>
                                    <a:ea typeface="メイリオ" panose="020B0604030504040204" pitchFamily="50" charset="-128"/>
                                  </a:rPr>
                                </m:ctrlPr>
                              </m:sSubSupPr>
                              <m:e>
                                <m:r>
                                  <a:rPr kumimoji="1" lang="en-US" altLang="ja-JP" sz="2400" b="0" i="1" smtClean="0">
                                    <a:latin typeface="Cambria Math" panose="02040503050406030204" pitchFamily="18" charset="0"/>
                                    <a:ea typeface="メイリオ" panose="020B0604030504040204" pitchFamily="50" charset="-128"/>
                                  </a:rPr>
                                  <m:t>𝑥</m:t>
                                </m:r>
                              </m:e>
                              <m:sub>
                                <m:r>
                                  <a:rPr kumimoji="1" lang="en-US" altLang="ja-JP" sz="2400" b="0" i="1" smtClean="0">
                                    <a:latin typeface="Cambria Math" panose="02040503050406030204" pitchFamily="18" charset="0"/>
                                    <a:ea typeface="メイリオ" panose="020B0604030504040204" pitchFamily="50" charset="-128"/>
                                  </a:rPr>
                                  <m:t>1</m:t>
                                </m:r>
                              </m:sub>
                              <m:sup>
                                <m:r>
                                  <a:rPr kumimoji="1" lang="en-US" altLang="ja-JP" sz="2400" b="0" i="1" smtClean="0">
                                    <a:latin typeface="Cambria Math" panose="02040503050406030204" pitchFamily="18" charset="0"/>
                                    <a:ea typeface="メイリオ" panose="020B0604030504040204" pitchFamily="50" charset="-128"/>
                                  </a:rPr>
                                  <m:t>𝑖</m:t>
                                </m:r>
                              </m:sup>
                            </m:sSubSup>
                          </m:e>
                        </m:mr>
                        <m:mr>
                          <m:e>
                            <m:sSubSup>
                              <m:sSubSupPr>
                                <m:ctrlPr>
                                  <a:rPr kumimoji="1" lang="en-US" altLang="ja-JP" sz="2400" i="1" smtClean="0">
                                    <a:latin typeface="Cambria Math" panose="02040503050406030204" pitchFamily="18" charset="0"/>
                                    <a:ea typeface="メイリオ" panose="020B0604030504040204" pitchFamily="50" charset="-128"/>
                                  </a:rPr>
                                </m:ctrlPr>
                              </m:sSubSupPr>
                              <m:e>
                                <m:r>
                                  <a:rPr kumimoji="1" lang="en-US" altLang="ja-JP" sz="2400" b="0" i="1" smtClean="0">
                                    <a:latin typeface="Cambria Math" panose="02040503050406030204" pitchFamily="18" charset="0"/>
                                    <a:ea typeface="メイリオ" panose="020B0604030504040204" pitchFamily="50" charset="-128"/>
                                  </a:rPr>
                                  <m:t>𝑥</m:t>
                                </m:r>
                              </m:e>
                              <m:sub>
                                <m:r>
                                  <a:rPr kumimoji="1" lang="en-US" altLang="ja-JP" sz="2400" b="0" i="1" smtClean="0">
                                    <a:latin typeface="Cambria Math" panose="02040503050406030204" pitchFamily="18" charset="0"/>
                                    <a:ea typeface="メイリオ" panose="020B0604030504040204" pitchFamily="50" charset="-128"/>
                                  </a:rPr>
                                  <m:t>2</m:t>
                                </m:r>
                              </m:sub>
                              <m:sup>
                                <m:r>
                                  <a:rPr kumimoji="1" lang="en-US" altLang="ja-JP" sz="2400" b="0" i="1" smtClean="0">
                                    <a:latin typeface="Cambria Math" panose="02040503050406030204" pitchFamily="18" charset="0"/>
                                    <a:ea typeface="メイリオ" panose="020B0604030504040204" pitchFamily="50" charset="-128"/>
                                  </a:rPr>
                                  <m:t>𝑖</m:t>
                                </m:r>
                              </m:sup>
                            </m:sSubSup>
                          </m:e>
                        </m:mr>
                      </m:m>
                    </m:oMath>
                  </m:oMathPara>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37" name="テキスト ボックス 36">
                <a:extLst>
                  <a:ext uri="{FF2B5EF4-FFF2-40B4-BE49-F238E27FC236}">
                    <a16:creationId xmlns:a16="http://schemas.microsoft.com/office/drawing/2014/main" id="{CA416AA3-D4D5-4A42-EA10-EC298D66ACEE}"/>
                  </a:ext>
                </a:extLst>
              </p:cNvPr>
              <p:cNvSpPr txBox="1">
                <a:spLocks noRot="1" noChangeAspect="1" noMove="1" noResize="1" noEditPoints="1" noAdjustHandles="1" noChangeArrowheads="1" noChangeShapeType="1" noTextEdit="1"/>
              </p:cNvSpPr>
              <p:nvPr/>
            </p:nvSpPr>
            <p:spPr>
              <a:xfrm>
                <a:off x="5669599" y="3635205"/>
                <a:ext cx="407291" cy="830933"/>
              </a:xfrm>
              <a:prstGeom prst="rect">
                <a:avLst/>
              </a:prstGeom>
              <a:blipFill>
                <a:blip r:embed="rId7"/>
                <a:stretch>
                  <a:fillRect/>
                </a:stretch>
              </a:blipFill>
            </p:spPr>
            <p:txBody>
              <a:bodyPr/>
              <a:lstStyle/>
              <a:p>
                <a:r>
                  <a:rPr lang="ja-JP" altLang="en-US">
                    <a:noFill/>
                  </a:rPr>
                  <a:t> </a:t>
                </a:r>
              </a:p>
            </p:txBody>
          </p:sp>
        </mc:Fallback>
      </mc:AlternateContent>
      <p:sp>
        <p:nvSpPr>
          <p:cNvPr id="38" name="左大かっこ 37">
            <a:extLst>
              <a:ext uri="{FF2B5EF4-FFF2-40B4-BE49-F238E27FC236}">
                <a16:creationId xmlns:a16="http://schemas.microsoft.com/office/drawing/2014/main" id="{850A5EBC-C94D-E63F-746D-86919CFC9BA8}"/>
              </a:ext>
            </a:extLst>
          </p:cNvPr>
          <p:cNvSpPr/>
          <p:nvPr/>
        </p:nvSpPr>
        <p:spPr>
          <a:xfrm>
            <a:off x="5555121" y="3620510"/>
            <a:ext cx="98576" cy="175489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64D3EA57-2581-DC06-1C7F-74FDF9B1958C}"/>
              </a:ext>
            </a:extLst>
          </p:cNvPr>
          <p:cNvSpPr/>
          <p:nvPr/>
        </p:nvSpPr>
        <p:spPr>
          <a:xfrm flipH="1">
            <a:off x="6070453" y="3631471"/>
            <a:ext cx="111899" cy="174392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5F27E7F1-2453-3406-A407-14C20057BA89}"/>
                  </a:ext>
                </a:extLst>
              </p:cNvPr>
              <p:cNvSpPr txBox="1"/>
              <p:nvPr/>
            </p:nvSpPr>
            <p:spPr>
              <a:xfrm>
                <a:off x="5669599" y="4543378"/>
                <a:ext cx="407291" cy="83202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400" i="1" smtClean="0">
                              <a:latin typeface="Cambria Math" panose="02040503050406030204" pitchFamily="18" charset="0"/>
                              <a:ea typeface="メイリオ" panose="020B0604030504040204" pitchFamily="50" charset="-128"/>
                            </a:rPr>
                          </m:ctrlPr>
                        </m:mPr>
                        <m:mr>
                          <m:e>
                            <m:sSubSup>
                              <m:sSubSupPr>
                                <m:ctrlPr>
                                  <a:rPr kumimoji="1" lang="en-US" altLang="ja-JP" sz="2400" i="1" smtClean="0">
                                    <a:latin typeface="Cambria Math" panose="02040503050406030204" pitchFamily="18" charset="0"/>
                                    <a:ea typeface="メイリオ" panose="020B0604030504040204" pitchFamily="50" charset="-128"/>
                                  </a:rPr>
                                </m:ctrlPr>
                              </m:sSubSupPr>
                              <m:e>
                                <m:r>
                                  <a:rPr kumimoji="1" lang="en-US" altLang="ja-JP" sz="2400" b="0" i="1" smtClean="0">
                                    <a:latin typeface="Cambria Math" panose="02040503050406030204" pitchFamily="18" charset="0"/>
                                    <a:ea typeface="メイリオ" panose="020B0604030504040204" pitchFamily="50" charset="-128"/>
                                  </a:rPr>
                                  <m:t>𝑥</m:t>
                                </m:r>
                              </m:e>
                              <m:sub>
                                <m:r>
                                  <a:rPr kumimoji="1" lang="en-US" altLang="ja-JP" sz="2400" b="0" i="1" smtClean="0">
                                    <a:latin typeface="Cambria Math" panose="02040503050406030204" pitchFamily="18" charset="0"/>
                                    <a:ea typeface="メイリオ" panose="020B0604030504040204" pitchFamily="50" charset="-128"/>
                                  </a:rPr>
                                  <m:t>3</m:t>
                                </m:r>
                              </m:sub>
                              <m:sup>
                                <m:r>
                                  <a:rPr kumimoji="1" lang="en-US" altLang="ja-JP" sz="2400" b="0" i="1" smtClean="0">
                                    <a:latin typeface="Cambria Math" panose="02040503050406030204" pitchFamily="18" charset="0"/>
                                    <a:ea typeface="メイリオ" panose="020B0604030504040204" pitchFamily="50" charset="-128"/>
                                  </a:rPr>
                                  <m:t>𝑖</m:t>
                                </m:r>
                              </m:sup>
                            </m:sSubSup>
                          </m:e>
                        </m:mr>
                        <m:mr>
                          <m:e>
                            <m:sSubSup>
                              <m:sSubSupPr>
                                <m:ctrlPr>
                                  <a:rPr kumimoji="1" lang="en-US" altLang="ja-JP" sz="2400" i="1" smtClean="0">
                                    <a:latin typeface="Cambria Math" panose="02040503050406030204" pitchFamily="18" charset="0"/>
                                    <a:ea typeface="メイリオ" panose="020B0604030504040204" pitchFamily="50" charset="-128"/>
                                  </a:rPr>
                                </m:ctrlPr>
                              </m:sSubSupPr>
                              <m:e>
                                <m:r>
                                  <a:rPr kumimoji="1" lang="en-US" altLang="ja-JP" sz="2400" b="0" i="1" smtClean="0">
                                    <a:latin typeface="Cambria Math" panose="02040503050406030204" pitchFamily="18" charset="0"/>
                                    <a:ea typeface="メイリオ" panose="020B0604030504040204" pitchFamily="50" charset="-128"/>
                                  </a:rPr>
                                  <m:t>𝑥</m:t>
                                </m:r>
                              </m:e>
                              <m:sub>
                                <m:r>
                                  <a:rPr kumimoji="1" lang="en-US" altLang="ja-JP" sz="2400" b="0" i="1" smtClean="0">
                                    <a:latin typeface="Cambria Math" panose="02040503050406030204" pitchFamily="18" charset="0"/>
                                    <a:ea typeface="メイリオ" panose="020B0604030504040204" pitchFamily="50" charset="-128"/>
                                  </a:rPr>
                                  <m:t>4</m:t>
                                </m:r>
                              </m:sub>
                              <m:sup>
                                <m:r>
                                  <a:rPr kumimoji="1" lang="en-US" altLang="ja-JP" sz="2400" b="0" i="1" smtClean="0">
                                    <a:latin typeface="Cambria Math" panose="02040503050406030204" pitchFamily="18" charset="0"/>
                                    <a:ea typeface="メイリオ" panose="020B0604030504040204" pitchFamily="50" charset="-128"/>
                                  </a:rPr>
                                  <m:t>𝑖</m:t>
                                </m:r>
                              </m:sup>
                            </m:sSubSup>
                          </m:e>
                        </m:mr>
                      </m:m>
                    </m:oMath>
                  </m:oMathPara>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40" name="テキスト ボックス 39">
                <a:extLst>
                  <a:ext uri="{FF2B5EF4-FFF2-40B4-BE49-F238E27FC236}">
                    <a16:creationId xmlns:a16="http://schemas.microsoft.com/office/drawing/2014/main" id="{5F27E7F1-2453-3406-A407-14C20057BA89}"/>
                  </a:ext>
                </a:extLst>
              </p:cNvPr>
              <p:cNvSpPr txBox="1">
                <a:spLocks noRot="1" noChangeAspect="1" noMove="1" noResize="1" noEditPoints="1" noAdjustHandles="1" noChangeArrowheads="1" noChangeShapeType="1" noTextEdit="1"/>
              </p:cNvSpPr>
              <p:nvPr/>
            </p:nvSpPr>
            <p:spPr>
              <a:xfrm>
                <a:off x="5669599" y="4543378"/>
                <a:ext cx="407291" cy="83202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60034565-C016-E7D6-6A6A-2C0A002DCBC9}"/>
                  </a:ext>
                </a:extLst>
              </p:cNvPr>
              <p:cNvSpPr txBox="1"/>
              <p:nvPr/>
            </p:nvSpPr>
            <p:spPr>
              <a:xfrm>
                <a:off x="8252502" y="4174046"/>
                <a:ext cx="14897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ea typeface="メイリオ" panose="020B0604030504040204" pitchFamily="50" charset="-128"/>
                        </a:rPr>
                        <m:t>1 </m:t>
                      </m:r>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𝑖</m:t>
                      </m:r>
                      <m:r>
                        <a:rPr kumimoji="1" lang="en-US" altLang="ja-JP" sz="2400" b="0" i="1" smtClean="0">
                          <a:latin typeface="Cambria Math" panose="02040503050406030204" pitchFamily="18" charset="0"/>
                          <a:ea typeface="Cambria Math" panose="02040503050406030204" pitchFamily="18" charset="0"/>
                        </a:rPr>
                        <m:t> ≤4</m:t>
                      </m:r>
                    </m:oMath>
                  </m:oMathPara>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41" name="テキスト ボックス 40">
                <a:extLst>
                  <a:ext uri="{FF2B5EF4-FFF2-40B4-BE49-F238E27FC236}">
                    <a16:creationId xmlns:a16="http://schemas.microsoft.com/office/drawing/2014/main" id="{60034565-C016-E7D6-6A6A-2C0A002DCBC9}"/>
                  </a:ext>
                </a:extLst>
              </p:cNvPr>
              <p:cNvSpPr txBox="1">
                <a:spLocks noRot="1" noChangeAspect="1" noMove="1" noResize="1" noEditPoints="1" noAdjustHandles="1" noChangeArrowheads="1" noChangeShapeType="1" noTextEdit="1"/>
              </p:cNvSpPr>
              <p:nvPr/>
            </p:nvSpPr>
            <p:spPr>
              <a:xfrm>
                <a:off x="8252502" y="4174046"/>
                <a:ext cx="1489767" cy="369332"/>
              </a:xfrm>
              <a:prstGeom prst="rect">
                <a:avLst/>
              </a:prstGeom>
              <a:blipFill>
                <a:blip r:embed="rId9"/>
                <a:stretch>
                  <a:fillRect l="-3279" r="-3279" b="-6667"/>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6092FE3B-46BC-6808-B808-07FCB1934286}"/>
              </a:ext>
            </a:extLst>
          </p:cNvPr>
          <p:cNvSpPr txBox="1"/>
          <p:nvPr/>
        </p:nvSpPr>
        <p:spPr>
          <a:xfrm>
            <a:off x="8182566" y="3519794"/>
            <a:ext cx="3467616"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固有方程式と等価</a:t>
            </a:r>
          </a:p>
        </p:txBody>
      </p:sp>
      <p:sp>
        <p:nvSpPr>
          <p:cNvPr id="43" name="矢印: 上 42">
            <a:extLst>
              <a:ext uri="{FF2B5EF4-FFF2-40B4-BE49-F238E27FC236}">
                <a16:creationId xmlns:a16="http://schemas.microsoft.com/office/drawing/2014/main" id="{858BB6C0-72D2-EDBC-0CDB-2C3FE0A1A523}"/>
              </a:ext>
            </a:extLst>
          </p:cNvPr>
          <p:cNvSpPr/>
          <p:nvPr/>
        </p:nvSpPr>
        <p:spPr>
          <a:xfrm>
            <a:off x="6590311" y="4796705"/>
            <a:ext cx="414114" cy="718098"/>
          </a:xfrm>
          <a:prstGeom prst="upArrow">
            <a:avLst>
              <a:gd name="adj1" fmla="val 50000"/>
              <a:gd name="adj2" fmla="val 725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D1CE004-FE4B-B789-E470-142CEA5F22CE}"/>
              </a:ext>
            </a:extLst>
          </p:cNvPr>
          <p:cNvSpPr/>
          <p:nvPr/>
        </p:nvSpPr>
        <p:spPr>
          <a:xfrm flipV="1">
            <a:off x="6583206" y="3508776"/>
            <a:ext cx="414114" cy="718098"/>
          </a:xfrm>
          <a:prstGeom prst="upArrow">
            <a:avLst>
              <a:gd name="adj1" fmla="val 50000"/>
              <a:gd name="adj2" fmla="val 725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4613060-C30A-56B0-3687-FA6187F0D51E}"/>
              </a:ext>
            </a:extLst>
          </p:cNvPr>
          <p:cNvSpPr txBox="1"/>
          <p:nvPr/>
        </p:nvSpPr>
        <p:spPr>
          <a:xfrm>
            <a:off x="6945358" y="6247977"/>
            <a:ext cx="203132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固有ベクトル</a:t>
            </a:r>
          </a:p>
        </p:txBody>
      </p:sp>
      <p:sp>
        <p:nvSpPr>
          <p:cNvPr id="46" name="矢印: 上 45">
            <a:extLst>
              <a:ext uri="{FF2B5EF4-FFF2-40B4-BE49-F238E27FC236}">
                <a16:creationId xmlns:a16="http://schemas.microsoft.com/office/drawing/2014/main" id="{AF44E3FE-D961-508E-8977-3FDACDE951CA}"/>
              </a:ext>
            </a:extLst>
          </p:cNvPr>
          <p:cNvSpPr/>
          <p:nvPr/>
        </p:nvSpPr>
        <p:spPr>
          <a:xfrm>
            <a:off x="7425043" y="5452640"/>
            <a:ext cx="414114" cy="718098"/>
          </a:xfrm>
          <a:prstGeom prst="upArrow">
            <a:avLst>
              <a:gd name="adj1" fmla="val 50000"/>
              <a:gd name="adj2" fmla="val 725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3FAB54C1-BB48-186D-7A0D-8DC7B794EC82}"/>
              </a:ext>
            </a:extLst>
          </p:cNvPr>
          <p:cNvSpPr/>
          <p:nvPr/>
        </p:nvSpPr>
        <p:spPr>
          <a:xfrm flipV="1">
            <a:off x="7415937" y="2989550"/>
            <a:ext cx="414114" cy="718098"/>
          </a:xfrm>
          <a:prstGeom prst="upArrow">
            <a:avLst>
              <a:gd name="adj1" fmla="val 50000"/>
              <a:gd name="adj2" fmla="val 725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0FCA1826-B7A1-6C3E-0EE4-4AD7FB1A0F9A}"/>
                  </a:ext>
                </a:extLst>
              </p:cNvPr>
              <p:cNvSpPr txBox="1"/>
              <p:nvPr/>
            </p:nvSpPr>
            <p:spPr>
              <a:xfrm>
                <a:off x="8236600" y="4623124"/>
                <a:ext cx="3885807" cy="490199"/>
              </a:xfrm>
              <a:prstGeom prst="rect">
                <a:avLst/>
              </a:prstGeom>
              <a:noFill/>
            </p:spPr>
            <p:txBody>
              <a:bodyPr wrap="none" rtlCol="0">
                <a:spAutoFit/>
              </a:bodyPr>
              <a:lstStyle/>
              <a:p>
                <a14:m>
                  <m:oMath xmlns:m="http://schemas.openxmlformats.org/officeDocument/2006/math">
                    <m:sSub>
                      <m:sSubPr>
                        <m:ctrlPr>
                          <a:rPr kumimoji="1" lang="en-US" altLang="ja-JP" sz="2400" i="1" smtClean="0">
                            <a:latin typeface="Cambria Math" panose="02040503050406030204" pitchFamily="18" charset="0"/>
                            <a:ea typeface="メイリオ" panose="020B0604030504040204" pitchFamily="50" charset="-128"/>
                          </a:rPr>
                        </m:ctrlPr>
                      </m:sSubPr>
                      <m:e>
                        <m:r>
                          <a:rPr kumimoji="1" lang="ja-JP" altLang="en-US" sz="2400" i="1">
                            <a:latin typeface="Cambria Math" panose="02040503050406030204" pitchFamily="18" charset="0"/>
                            <a:ea typeface="メイリオ" panose="020B0604030504040204" pitchFamily="50" charset="-128"/>
                          </a:rPr>
                          <m:t>𝜆</m:t>
                        </m:r>
                      </m:e>
                      <m:sub>
                        <m:r>
                          <a:rPr kumimoji="1" lang="en-US" altLang="ja-JP" sz="2400" i="1">
                            <a:latin typeface="Cambria Math" panose="02040503050406030204" pitchFamily="18" charset="0"/>
                            <a:ea typeface="メイリオ" panose="020B0604030504040204" pitchFamily="50" charset="-128"/>
                          </a:rPr>
                          <m:t>𝑝𝑐</m:t>
                        </m:r>
                        <m:r>
                          <a:rPr kumimoji="1" lang="en-US" altLang="ja-JP" sz="2400" i="1">
                            <a:latin typeface="Cambria Math" panose="02040503050406030204" pitchFamily="18" charset="0"/>
                            <a:ea typeface="メイリオ" panose="020B0604030504040204" pitchFamily="50" charset="-128"/>
                          </a:rPr>
                          <m:t> 1</m:t>
                        </m:r>
                      </m:sub>
                    </m:sSub>
                    <m:r>
                      <a:rPr kumimoji="1" lang="en-US" altLang="ja-JP" sz="2400" b="0" i="1" smtClean="0">
                        <a:latin typeface="Cambria Math" panose="02040503050406030204" pitchFamily="18" charset="0"/>
                        <a:ea typeface="メイリオ" panose="020B0604030504040204" pitchFamily="50" charset="-128"/>
                      </a:rPr>
                      <m:t>&gt;</m:t>
                    </m:r>
                    <m:sSub>
                      <m:sSubPr>
                        <m:ctrlPr>
                          <a:rPr kumimoji="1" lang="en-US" altLang="ja-JP" sz="2400" i="1">
                            <a:latin typeface="Cambria Math" panose="02040503050406030204" pitchFamily="18" charset="0"/>
                            <a:ea typeface="メイリオ" panose="020B0604030504040204" pitchFamily="50" charset="-128"/>
                          </a:rPr>
                        </m:ctrlPr>
                      </m:sSubPr>
                      <m:e>
                        <m:r>
                          <a:rPr kumimoji="1" lang="ja-JP" altLang="en-US" sz="2400" i="1">
                            <a:latin typeface="Cambria Math" panose="02040503050406030204" pitchFamily="18" charset="0"/>
                            <a:ea typeface="メイリオ" panose="020B0604030504040204" pitchFamily="50" charset="-128"/>
                          </a:rPr>
                          <m:t>𝜆</m:t>
                        </m:r>
                      </m:e>
                      <m:sub>
                        <m:r>
                          <a:rPr kumimoji="1" lang="en-US" altLang="ja-JP" sz="2400" i="1">
                            <a:latin typeface="Cambria Math" panose="02040503050406030204" pitchFamily="18" charset="0"/>
                            <a:ea typeface="メイリオ" panose="020B0604030504040204" pitchFamily="50" charset="-128"/>
                          </a:rPr>
                          <m:t>𝑝𝑐</m:t>
                        </m:r>
                        <m:r>
                          <a:rPr kumimoji="1" lang="en-US" altLang="ja-JP" sz="2400" i="1">
                            <a:latin typeface="Cambria Math" panose="02040503050406030204" pitchFamily="18" charset="0"/>
                            <a:ea typeface="メイリオ" panose="020B0604030504040204" pitchFamily="50" charset="-128"/>
                          </a:rPr>
                          <m:t> 2</m:t>
                        </m:r>
                      </m:sub>
                    </m:sSub>
                  </m:oMath>
                </a14:m>
                <a:r>
                  <a:rPr kumimoji="1" lang="en-US" altLang="ja-JP" sz="2400" dirty="0">
                    <a:latin typeface="メイリオ" panose="020B0604030504040204" pitchFamily="50" charset="-128"/>
                    <a:ea typeface="メイリオ" panose="020B0604030504040204" pitchFamily="50" charset="-128"/>
                  </a:rPr>
                  <a:t>&gt;</a:t>
                </a:r>
                <a:r>
                  <a:rPr kumimoji="1" lang="en-US" altLang="ja-JP" sz="2400" dirty="0">
                    <a:ea typeface="メイリオ" panose="020B0604030504040204" pitchFamily="50" charset="-128"/>
                  </a:rPr>
                  <a:t> </a:t>
                </a:r>
                <a14:m>
                  <m:oMath xmlns:m="http://schemas.openxmlformats.org/officeDocument/2006/math">
                    <m:sSub>
                      <m:sSubPr>
                        <m:ctrlPr>
                          <a:rPr kumimoji="1" lang="en-US" altLang="ja-JP" sz="2400" i="1">
                            <a:latin typeface="Cambria Math" panose="02040503050406030204" pitchFamily="18" charset="0"/>
                            <a:ea typeface="メイリオ" panose="020B0604030504040204" pitchFamily="50" charset="-128"/>
                          </a:rPr>
                        </m:ctrlPr>
                      </m:sSubPr>
                      <m:e>
                        <m:r>
                          <a:rPr kumimoji="1" lang="ja-JP" altLang="en-US" sz="2400" i="1">
                            <a:latin typeface="Cambria Math" panose="02040503050406030204" pitchFamily="18" charset="0"/>
                            <a:ea typeface="メイリオ" panose="020B0604030504040204" pitchFamily="50" charset="-128"/>
                          </a:rPr>
                          <m:t>𝜆</m:t>
                        </m:r>
                      </m:e>
                      <m:sub>
                        <m:r>
                          <a:rPr kumimoji="1" lang="en-US" altLang="ja-JP" sz="2400" i="1">
                            <a:latin typeface="Cambria Math" panose="02040503050406030204" pitchFamily="18" charset="0"/>
                            <a:ea typeface="メイリオ" panose="020B0604030504040204" pitchFamily="50" charset="-128"/>
                          </a:rPr>
                          <m:t>𝑝𝑐</m:t>
                        </m:r>
                        <m:r>
                          <a:rPr kumimoji="1" lang="en-US" altLang="ja-JP" sz="2400" i="1">
                            <a:latin typeface="Cambria Math" panose="02040503050406030204" pitchFamily="18" charset="0"/>
                            <a:ea typeface="メイリオ" panose="020B0604030504040204" pitchFamily="50" charset="-128"/>
                          </a:rPr>
                          <m:t> 3</m:t>
                        </m:r>
                      </m:sub>
                    </m:sSub>
                    <m:r>
                      <a:rPr kumimoji="1" lang="en-US" altLang="ja-JP" sz="2400" b="0" i="1" smtClean="0">
                        <a:latin typeface="Cambria Math" panose="02040503050406030204" pitchFamily="18" charset="0"/>
                        <a:ea typeface="メイリオ" panose="020B0604030504040204" pitchFamily="50" charset="-128"/>
                      </a:rPr>
                      <m:t>&gt;</m:t>
                    </m:r>
                    <m:sSub>
                      <m:sSubPr>
                        <m:ctrlPr>
                          <a:rPr kumimoji="1" lang="en-US" altLang="ja-JP" sz="2400" i="1">
                            <a:latin typeface="Cambria Math" panose="02040503050406030204" pitchFamily="18" charset="0"/>
                            <a:ea typeface="メイリオ" panose="020B0604030504040204" pitchFamily="50" charset="-128"/>
                          </a:rPr>
                        </m:ctrlPr>
                      </m:sSubPr>
                      <m:e>
                        <m:r>
                          <a:rPr kumimoji="1" lang="ja-JP" altLang="en-US" sz="2400" i="1">
                            <a:latin typeface="Cambria Math" panose="02040503050406030204" pitchFamily="18" charset="0"/>
                            <a:ea typeface="メイリオ" panose="020B0604030504040204" pitchFamily="50" charset="-128"/>
                          </a:rPr>
                          <m:t>𝜆</m:t>
                        </m:r>
                      </m:e>
                      <m:sub>
                        <m:r>
                          <a:rPr kumimoji="1" lang="en-US" altLang="ja-JP" sz="2400" i="1">
                            <a:latin typeface="Cambria Math" panose="02040503050406030204" pitchFamily="18" charset="0"/>
                            <a:ea typeface="メイリオ" panose="020B0604030504040204" pitchFamily="50" charset="-128"/>
                          </a:rPr>
                          <m:t>𝑝𝑐</m:t>
                        </m:r>
                        <m:r>
                          <a:rPr kumimoji="1" lang="en-US" altLang="ja-JP" sz="2400" i="1">
                            <a:latin typeface="Cambria Math" panose="02040503050406030204" pitchFamily="18" charset="0"/>
                            <a:ea typeface="メイリオ" panose="020B0604030504040204" pitchFamily="50" charset="-128"/>
                          </a:rPr>
                          <m:t> 4</m:t>
                        </m:r>
                      </m:sub>
                    </m:sSub>
                  </m:oMath>
                </a14:m>
                <a:endParaRPr kumimoji="1" lang="ja-JP" altLang="en-US" sz="2400" dirty="0">
                  <a:latin typeface="メイリオ" panose="020B0604030504040204" pitchFamily="50" charset="-128"/>
                  <a:ea typeface="メイリオ" panose="020B0604030504040204" pitchFamily="50" charset="-128"/>
                </a:endParaRPr>
              </a:p>
            </p:txBody>
          </p:sp>
        </mc:Choice>
        <mc:Fallback xmlns="">
          <p:sp>
            <p:nvSpPr>
              <p:cNvPr id="48" name="テキスト ボックス 47">
                <a:extLst>
                  <a:ext uri="{FF2B5EF4-FFF2-40B4-BE49-F238E27FC236}">
                    <a16:creationId xmlns:a16="http://schemas.microsoft.com/office/drawing/2014/main" id="{0FCA1826-B7A1-6C3E-0EE4-4AD7FB1A0F9A}"/>
                  </a:ext>
                </a:extLst>
              </p:cNvPr>
              <p:cNvSpPr txBox="1">
                <a:spLocks noRot="1" noChangeAspect="1" noMove="1" noResize="1" noEditPoints="1" noAdjustHandles="1" noChangeArrowheads="1" noChangeShapeType="1" noTextEdit="1"/>
              </p:cNvSpPr>
              <p:nvPr/>
            </p:nvSpPr>
            <p:spPr>
              <a:xfrm>
                <a:off x="8236600" y="4623124"/>
                <a:ext cx="3885807" cy="490199"/>
              </a:xfrm>
              <a:prstGeom prst="rect">
                <a:avLst/>
              </a:prstGeom>
              <a:blipFill>
                <a:blip r:embed="rId10"/>
                <a:stretch>
                  <a:fillRect l="-470" t="-3704" b="-27160"/>
                </a:stretch>
              </a:blipFill>
            </p:spPr>
            <p:txBody>
              <a:bodyPr/>
              <a:lstStyle/>
              <a:p>
                <a:r>
                  <a:rPr lang="ja-JP" altLang="en-US">
                    <a:noFill/>
                  </a:rPr>
                  <a:t> </a:t>
                </a:r>
              </a:p>
            </p:txBody>
          </p:sp>
        </mc:Fallback>
      </mc:AlternateContent>
      <p:sp>
        <p:nvSpPr>
          <p:cNvPr id="49" name="吹き出し: 四角形 48">
            <a:extLst>
              <a:ext uri="{FF2B5EF4-FFF2-40B4-BE49-F238E27FC236}">
                <a16:creationId xmlns:a16="http://schemas.microsoft.com/office/drawing/2014/main" id="{5DD1028F-171F-A80B-F1C1-50B3ED8067F7}"/>
              </a:ext>
            </a:extLst>
          </p:cNvPr>
          <p:cNvSpPr/>
          <p:nvPr/>
        </p:nvSpPr>
        <p:spPr>
          <a:xfrm>
            <a:off x="3396342" y="634326"/>
            <a:ext cx="6651213" cy="1600331"/>
          </a:xfrm>
          <a:prstGeom prst="wedgeRectCallout">
            <a:avLst>
              <a:gd name="adj1" fmla="val 15819"/>
              <a:gd name="adj2" fmla="val 6411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コネクタ: 曲線 50">
            <a:extLst>
              <a:ext uri="{FF2B5EF4-FFF2-40B4-BE49-F238E27FC236}">
                <a16:creationId xmlns:a16="http://schemas.microsoft.com/office/drawing/2014/main" id="{399AFB25-5FC4-861F-A2E0-99D40E31BE58}"/>
              </a:ext>
            </a:extLst>
          </p:cNvPr>
          <p:cNvCxnSpPr>
            <a:stCxn id="15" idx="2"/>
            <a:endCxn id="20" idx="0"/>
          </p:cNvCxnSpPr>
          <p:nvPr/>
        </p:nvCxnSpPr>
        <p:spPr>
          <a:xfrm rot="5400000">
            <a:off x="8430668" y="601358"/>
            <a:ext cx="872496" cy="41390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吹き出し: 四角形 51">
            <a:extLst>
              <a:ext uri="{FF2B5EF4-FFF2-40B4-BE49-F238E27FC236}">
                <a16:creationId xmlns:a16="http://schemas.microsoft.com/office/drawing/2014/main" id="{895C31F2-530B-EEEE-D860-94D7892EDC60}"/>
              </a:ext>
            </a:extLst>
          </p:cNvPr>
          <p:cNvSpPr/>
          <p:nvPr/>
        </p:nvSpPr>
        <p:spPr>
          <a:xfrm>
            <a:off x="381837" y="3429000"/>
            <a:ext cx="4086606" cy="3142622"/>
          </a:xfrm>
          <a:prstGeom prst="wedgeRectCallout">
            <a:avLst>
              <a:gd name="adj1" fmla="val 62898"/>
              <a:gd name="adj2" fmla="val -1044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AD30D03F-C26E-1FAB-69EA-59DB400114D2}"/>
              </a:ext>
            </a:extLst>
          </p:cNvPr>
          <p:cNvSpPr txBox="1"/>
          <p:nvPr/>
        </p:nvSpPr>
        <p:spPr>
          <a:xfrm>
            <a:off x="3669264" y="4718035"/>
            <a:ext cx="1935145"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共分散行列</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(4 x 4 </a:t>
            </a:r>
            <a:r>
              <a:rPr kumimoji="1" lang="ja-JP" altLang="en-US" sz="2400" dirty="0">
                <a:latin typeface="メイリオ" panose="020B0604030504040204" pitchFamily="50" charset="-128"/>
                <a:ea typeface="メイリオ" panose="020B0604030504040204" pitchFamily="50" charset="-128"/>
              </a:rPr>
              <a:t>次元</a:t>
            </a:r>
            <a:r>
              <a:rPr kumimoji="1" lang="en-US" altLang="ja-JP" sz="2400" dirty="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55" name="テキスト ボックス 54">
            <a:extLst>
              <a:ext uri="{FF2B5EF4-FFF2-40B4-BE49-F238E27FC236}">
                <a16:creationId xmlns:a16="http://schemas.microsoft.com/office/drawing/2014/main" id="{19150178-EB1F-7D7F-EE2B-A67FF6D5B99C}"/>
              </a:ext>
            </a:extLst>
          </p:cNvPr>
          <p:cNvSpPr txBox="1"/>
          <p:nvPr/>
        </p:nvSpPr>
        <p:spPr>
          <a:xfrm>
            <a:off x="130579" y="3063175"/>
            <a:ext cx="4447051"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4</a:t>
            </a:r>
            <a:r>
              <a:rPr kumimoji="1" lang="ja-JP" altLang="en-US" sz="2000" dirty="0">
                <a:latin typeface="メイリオ" panose="020B0604030504040204" pitchFamily="50" charset="-128"/>
                <a:ea typeface="メイリオ" panose="020B0604030504040204" pitchFamily="50" charset="-128"/>
              </a:rPr>
              <a:t>次元空間上のデータの共分散を計算</a:t>
            </a:r>
          </a:p>
        </p:txBody>
      </p:sp>
      <p:sp>
        <p:nvSpPr>
          <p:cNvPr id="9" name="テキスト ボックス 8">
            <a:extLst>
              <a:ext uri="{FF2B5EF4-FFF2-40B4-BE49-F238E27FC236}">
                <a16:creationId xmlns:a16="http://schemas.microsoft.com/office/drawing/2014/main" id="{12F86093-9C4A-A1E8-C21D-186A0AA87B0B}"/>
              </a:ext>
            </a:extLst>
          </p:cNvPr>
          <p:cNvSpPr txBox="1"/>
          <p:nvPr/>
        </p:nvSpPr>
        <p:spPr>
          <a:xfrm>
            <a:off x="3669264" y="650391"/>
            <a:ext cx="6827100" cy="1631216"/>
          </a:xfrm>
          <a:prstGeom prst="rect">
            <a:avLst/>
          </a:prstGeom>
          <a:noFill/>
        </p:spPr>
        <p:txBody>
          <a:bodyPr wrap="square">
            <a:spAutoFit/>
          </a:bodyPr>
          <a:lstStyle/>
          <a:p>
            <a:r>
              <a:rPr lang="ja-JP" altLang="en-US" sz="2000" dirty="0"/>
              <a:t> 　　カスタード     生クリーム      カラメル      ゼラチン</a:t>
            </a:r>
          </a:p>
          <a:p>
            <a:r>
              <a:rPr lang="en-US" altLang="ja-JP" sz="2000" dirty="0"/>
              <a:t>PC1  0.962426            0.002043           -0.247556    -0.111569</a:t>
            </a:r>
          </a:p>
          <a:p>
            <a:r>
              <a:rPr lang="en-US" altLang="ja-JP" sz="2000" dirty="0"/>
              <a:t>PC2  0.159097           -0.010677            0.846990    -0.507131</a:t>
            </a:r>
          </a:p>
          <a:p>
            <a:r>
              <a:rPr lang="en-US" altLang="ja-JP" sz="2000" dirty="0"/>
              <a:t>PC3  0.220051            0.004670            0.470393      0.854568</a:t>
            </a:r>
          </a:p>
          <a:p>
            <a:r>
              <a:rPr lang="en-US" altLang="ja-JP" sz="2000" dirty="0"/>
              <a:t>PC4  0.001296           -0.999930           -0.007353      0.009179</a:t>
            </a:r>
            <a:endParaRPr lang="ja-JP" altLang="en-US" sz="2000" dirty="0"/>
          </a:p>
        </p:txBody>
      </p:sp>
    </p:spTree>
    <p:extLst>
      <p:ext uri="{BB962C8B-B14F-4D97-AF65-F5344CB8AC3E}">
        <p14:creationId xmlns:p14="http://schemas.microsoft.com/office/powerpoint/2010/main" val="57922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図表 2">
            <a:extLst>
              <a:ext uri="{FF2B5EF4-FFF2-40B4-BE49-F238E27FC236}">
                <a16:creationId xmlns:a16="http://schemas.microsoft.com/office/drawing/2014/main" id="{D03B8FC4-E1A2-3682-758C-C8295E7E7131}"/>
              </a:ext>
            </a:extLst>
          </p:cNvPr>
          <p:cNvGraphicFramePr/>
          <p:nvPr>
            <p:extLst>
              <p:ext uri="{D42A27DB-BD31-4B8C-83A1-F6EECF244321}">
                <p14:modId xmlns:p14="http://schemas.microsoft.com/office/powerpoint/2010/main" val="1780223508"/>
              </p:ext>
            </p:extLst>
          </p:nvPr>
        </p:nvGraphicFramePr>
        <p:xfrm>
          <a:off x="2036617" y="1496290"/>
          <a:ext cx="6425739" cy="4655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テキスト ボックス 3">
            <a:extLst>
              <a:ext uri="{FF2B5EF4-FFF2-40B4-BE49-F238E27FC236}">
                <a16:creationId xmlns:a16="http://schemas.microsoft.com/office/drawing/2014/main" id="{F0F1AD16-1DA3-A37B-905F-926E73E8409F}"/>
              </a:ext>
            </a:extLst>
          </p:cNvPr>
          <p:cNvSpPr txBox="1"/>
          <p:nvPr/>
        </p:nvSpPr>
        <p:spPr>
          <a:xfrm>
            <a:off x="656705" y="581891"/>
            <a:ext cx="592982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味平面を作る手続き（まとめ）</a:t>
            </a:r>
          </a:p>
        </p:txBody>
      </p:sp>
    </p:spTree>
    <p:extLst>
      <p:ext uri="{BB962C8B-B14F-4D97-AF65-F5344CB8AC3E}">
        <p14:creationId xmlns:p14="http://schemas.microsoft.com/office/powerpoint/2010/main" val="50624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0BF5688-8AE7-8BB9-91E9-C91E1ED8181D}"/>
              </a:ext>
            </a:extLst>
          </p:cNvPr>
          <p:cNvSpPr txBox="1"/>
          <p:nvPr/>
        </p:nvSpPr>
        <p:spPr>
          <a:xfrm>
            <a:off x="8071958" y="1773716"/>
            <a:ext cx="326243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テキストマイニング</a:t>
            </a:r>
            <a:r>
              <a:rPr kumimoji="1" lang="en-US" altLang="ja-JP" sz="2400" dirty="0">
                <a:latin typeface="メイリオ" panose="020B0604030504040204" pitchFamily="50" charset="-128"/>
                <a:ea typeface="メイリオ" panose="020B0604030504040204" pitchFamily="50" charset="-128"/>
              </a:rPr>
              <a:t>Ⅱ</a:t>
            </a:r>
            <a:endParaRPr kumimoji="1" lang="ja-JP" altLang="en-US" sz="2400" dirty="0">
              <a:latin typeface="メイリオ" panose="020B0604030504040204" pitchFamily="50" charset="-128"/>
              <a:ea typeface="メイリオ" panose="020B0604030504040204" pitchFamily="50" charset="-128"/>
            </a:endParaRPr>
          </a:p>
        </p:txBody>
      </p:sp>
      <p:graphicFrame>
        <p:nvGraphicFramePr>
          <p:cNvPr id="4" name="図表 3">
            <a:extLst>
              <a:ext uri="{FF2B5EF4-FFF2-40B4-BE49-F238E27FC236}">
                <a16:creationId xmlns:a16="http://schemas.microsoft.com/office/drawing/2014/main" id="{DEC4B393-1E06-4496-ADCD-06CFCFA4280F}"/>
              </a:ext>
            </a:extLst>
          </p:cNvPr>
          <p:cNvGraphicFramePr/>
          <p:nvPr>
            <p:extLst>
              <p:ext uri="{D42A27DB-BD31-4B8C-83A1-F6EECF244321}">
                <p14:modId xmlns:p14="http://schemas.microsoft.com/office/powerpoint/2010/main" val="724016382"/>
              </p:ext>
            </p:extLst>
          </p:nvPr>
        </p:nvGraphicFramePr>
        <p:xfrm>
          <a:off x="754854" y="2020309"/>
          <a:ext cx="9908771" cy="2975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左中かっこ 4">
            <a:extLst>
              <a:ext uri="{FF2B5EF4-FFF2-40B4-BE49-F238E27FC236}">
                <a16:creationId xmlns:a16="http://schemas.microsoft.com/office/drawing/2014/main" id="{54689601-965E-7082-10EE-8EDD8E962744}"/>
              </a:ext>
            </a:extLst>
          </p:cNvPr>
          <p:cNvSpPr/>
          <p:nvPr/>
        </p:nvSpPr>
        <p:spPr>
          <a:xfrm rot="5400000">
            <a:off x="2196894" y="844279"/>
            <a:ext cx="423949" cy="31085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左中かっこ 5">
            <a:extLst>
              <a:ext uri="{FF2B5EF4-FFF2-40B4-BE49-F238E27FC236}">
                <a16:creationId xmlns:a16="http://schemas.microsoft.com/office/drawing/2014/main" id="{12444DE2-5455-92CE-F634-D1FEC1266637}"/>
              </a:ext>
            </a:extLst>
          </p:cNvPr>
          <p:cNvSpPr/>
          <p:nvPr/>
        </p:nvSpPr>
        <p:spPr>
          <a:xfrm rot="5400000">
            <a:off x="5804946" y="586475"/>
            <a:ext cx="423951" cy="36241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A772A48-D9F1-A663-F6D1-6BF6D8230B22}"/>
              </a:ext>
            </a:extLst>
          </p:cNvPr>
          <p:cNvSpPr txBox="1"/>
          <p:nvPr/>
        </p:nvSpPr>
        <p:spPr>
          <a:xfrm>
            <a:off x="4577640" y="1773716"/>
            <a:ext cx="3262432" cy="83099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テキストマイニング</a:t>
            </a:r>
            <a:r>
              <a:rPr kumimoji="1" lang="en-US" altLang="ja-JP" sz="2400" dirty="0">
                <a:latin typeface="メイリオ" panose="020B0604030504040204" pitchFamily="50" charset="-128"/>
                <a:ea typeface="メイリオ" panose="020B0604030504040204" pitchFamily="50" charset="-128"/>
              </a:rPr>
              <a:t>Ⅰ</a:t>
            </a: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7729D5FF-0129-C596-6300-ACD6E0039808}"/>
              </a:ext>
            </a:extLst>
          </p:cNvPr>
          <p:cNvSpPr txBox="1"/>
          <p:nvPr/>
        </p:nvSpPr>
        <p:spPr>
          <a:xfrm>
            <a:off x="1271962" y="1510218"/>
            <a:ext cx="2824614" cy="1200329"/>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インターネットデータ収集技術</a:t>
            </a:r>
            <a:endParaRPr kumimoji="1" lang="en-US" altLang="ja-JP" sz="2400" dirty="0">
              <a:latin typeface="メイリオ" panose="020B0604030504040204" pitchFamily="50" charset="-128"/>
              <a:ea typeface="メイリオ" panose="020B0604030504040204" pitchFamily="50" charset="-128"/>
            </a:endParaRPr>
          </a:p>
          <a:p>
            <a:pPr algn="l"/>
            <a:endParaRPr kumimoji="1" lang="ja-JP" altLang="en-US" sz="2400" dirty="0">
              <a:latin typeface="メイリオ" panose="020B0604030504040204" pitchFamily="50" charset="-128"/>
              <a:ea typeface="メイリオ" panose="020B0604030504040204" pitchFamily="50" charset="-128"/>
            </a:endParaRPr>
          </a:p>
        </p:txBody>
      </p:sp>
      <p:sp>
        <p:nvSpPr>
          <p:cNvPr id="9" name="左中かっこ 8">
            <a:extLst>
              <a:ext uri="{FF2B5EF4-FFF2-40B4-BE49-F238E27FC236}">
                <a16:creationId xmlns:a16="http://schemas.microsoft.com/office/drawing/2014/main" id="{9044960A-F0FD-8E04-3C96-785E7F297D7F}"/>
              </a:ext>
            </a:extLst>
          </p:cNvPr>
          <p:cNvSpPr/>
          <p:nvPr/>
        </p:nvSpPr>
        <p:spPr>
          <a:xfrm rot="5400000">
            <a:off x="9017528" y="1241250"/>
            <a:ext cx="418149" cy="23087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矢印: 左 10">
            <a:extLst>
              <a:ext uri="{FF2B5EF4-FFF2-40B4-BE49-F238E27FC236}">
                <a16:creationId xmlns:a16="http://schemas.microsoft.com/office/drawing/2014/main" id="{BE27C2F6-976A-1258-9B79-E0022A1F9AEA}"/>
              </a:ext>
            </a:extLst>
          </p:cNvPr>
          <p:cNvSpPr/>
          <p:nvPr/>
        </p:nvSpPr>
        <p:spPr>
          <a:xfrm flipV="1">
            <a:off x="754854" y="4255343"/>
            <a:ext cx="7498081" cy="290945"/>
          </a:xfrm>
          <a:prstGeom prst="leftArrow">
            <a:avLst>
              <a:gd name="adj1" fmla="val 50000"/>
              <a:gd name="adj2" fmla="val 171161"/>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左 11">
            <a:extLst>
              <a:ext uri="{FF2B5EF4-FFF2-40B4-BE49-F238E27FC236}">
                <a16:creationId xmlns:a16="http://schemas.microsoft.com/office/drawing/2014/main" id="{2D8D12F8-9270-21CB-145F-73DCB2C1A0B6}"/>
              </a:ext>
            </a:extLst>
          </p:cNvPr>
          <p:cNvSpPr/>
          <p:nvPr/>
        </p:nvSpPr>
        <p:spPr>
          <a:xfrm flipH="1" flipV="1">
            <a:off x="2744367" y="4355373"/>
            <a:ext cx="7498081" cy="290945"/>
          </a:xfrm>
          <a:prstGeom prst="leftArrow">
            <a:avLst>
              <a:gd name="adj1" fmla="val 50000"/>
              <a:gd name="adj2" fmla="val 171161"/>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AA7799A-F4EE-059F-6BF5-3054CEC66156}"/>
              </a:ext>
            </a:extLst>
          </p:cNvPr>
          <p:cNvSpPr txBox="1"/>
          <p:nvPr/>
        </p:nvSpPr>
        <p:spPr>
          <a:xfrm>
            <a:off x="773198" y="4700857"/>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実装重視</a:t>
            </a:r>
          </a:p>
        </p:txBody>
      </p:sp>
      <p:sp>
        <p:nvSpPr>
          <p:cNvPr id="14" name="テキスト ボックス 13">
            <a:extLst>
              <a:ext uri="{FF2B5EF4-FFF2-40B4-BE49-F238E27FC236}">
                <a16:creationId xmlns:a16="http://schemas.microsoft.com/office/drawing/2014/main" id="{3B4EDB9D-EAC4-B42C-C3DF-0D4602242AD9}"/>
              </a:ext>
            </a:extLst>
          </p:cNvPr>
          <p:cNvSpPr txBox="1"/>
          <p:nvPr/>
        </p:nvSpPr>
        <p:spPr>
          <a:xfrm>
            <a:off x="8342867" y="4700856"/>
            <a:ext cx="233910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モデリング重視</a:t>
            </a:r>
          </a:p>
        </p:txBody>
      </p:sp>
      <p:sp>
        <p:nvSpPr>
          <p:cNvPr id="15" name="テキスト ボックス 14">
            <a:extLst>
              <a:ext uri="{FF2B5EF4-FFF2-40B4-BE49-F238E27FC236}">
                <a16:creationId xmlns:a16="http://schemas.microsoft.com/office/drawing/2014/main" id="{DD60F92F-4D99-9BC8-4BBB-9BE513DAF68B}"/>
              </a:ext>
            </a:extLst>
          </p:cNvPr>
          <p:cNvSpPr txBox="1"/>
          <p:nvPr/>
        </p:nvSpPr>
        <p:spPr>
          <a:xfrm>
            <a:off x="8509147" y="6190711"/>
            <a:ext cx="2723823" cy="646331"/>
          </a:xfrm>
          <a:prstGeom prst="rect">
            <a:avLst/>
          </a:prstGeom>
          <a:noFill/>
        </p:spPr>
        <p:txBody>
          <a:bodyPr wrap="none" rtlCol="0">
            <a:spAutoFit/>
          </a:bodyPr>
          <a:lstStyle/>
          <a:p>
            <a:pPr algn="l"/>
            <a:r>
              <a:rPr kumimoji="1" lang="ja-JP" altLang="en-US" dirty="0">
                <a:latin typeface="メイリオ" panose="020B0604030504040204" pitchFamily="50" charset="-128"/>
                <a:ea typeface="メイリオ" panose="020B0604030504040204" pitchFamily="50" charset="-128"/>
              </a:rPr>
              <a:t>統計学</a:t>
            </a:r>
            <a:r>
              <a:rPr kumimoji="1" lang="en-US" altLang="ja-JP" dirty="0">
                <a:latin typeface="メイリオ" panose="020B0604030504040204" pitchFamily="50" charset="-128"/>
                <a:ea typeface="メイリオ" panose="020B0604030504040204" pitchFamily="50" charset="-128"/>
              </a:rPr>
              <a:t>Ⅲ</a:t>
            </a:r>
            <a:r>
              <a:rPr kumimoji="1" lang="ja-JP" altLang="en-US" dirty="0">
                <a:latin typeface="メイリオ" panose="020B0604030504040204" pitchFamily="50" charset="-128"/>
                <a:ea typeface="メイリオ" panose="020B0604030504040204" pitchFamily="50" charset="-128"/>
              </a:rPr>
              <a:t>　　家富先生　</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dirty="0">
                <a:latin typeface="メイリオ" panose="020B0604030504040204" pitchFamily="50" charset="-128"/>
                <a:ea typeface="メイリオ" panose="020B0604030504040204" pitchFamily="50" charset="-128"/>
              </a:rPr>
              <a:t>機械学習</a:t>
            </a:r>
            <a:r>
              <a:rPr kumimoji="1" lang="en-US" altLang="ja-JP" dirty="0">
                <a:latin typeface="メイリオ" panose="020B0604030504040204" pitchFamily="50" charset="-128"/>
                <a:ea typeface="メイリオ" panose="020B0604030504040204" pitchFamily="50" charset="-128"/>
              </a:rPr>
              <a:t>Ⅰ</a:t>
            </a:r>
            <a:r>
              <a:rPr kumimoji="1" lang="ja-JP" altLang="en-US" dirty="0">
                <a:latin typeface="メイリオ" panose="020B0604030504040204" pitchFamily="50" charset="-128"/>
                <a:ea typeface="メイリオ" panose="020B0604030504040204" pitchFamily="50" charset="-128"/>
              </a:rPr>
              <a:t>　相馬先生</a:t>
            </a:r>
            <a:endParaRPr kumimoji="1" lang="en-US" altLang="ja-JP"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DDFA908A-0050-D8A2-67B9-CE5341E7F74E}"/>
              </a:ext>
            </a:extLst>
          </p:cNvPr>
          <p:cNvSpPr txBox="1"/>
          <p:nvPr/>
        </p:nvSpPr>
        <p:spPr>
          <a:xfrm>
            <a:off x="857610" y="281368"/>
            <a:ext cx="3057247" cy="584775"/>
          </a:xfrm>
          <a:prstGeom prst="rect">
            <a:avLst/>
          </a:prstGeom>
          <a:noFill/>
        </p:spPr>
        <p:txBody>
          <a:bodyPr wrap="none" rtlCol="0">
            <a:spAutoFit/>
          </a:bodyPr>
          <a:lstStyle/>
          <a:p>
            <a:pPr algn="l"/>
            <a:r>
              <a:rPr kumimoji="1" lang="ja-JP" altLang="en-US" sz="3200" b="1" dirty="0">
                <a:latin typeface="メイリオ" panose="020B0604030504040204" pitchFamily="50" charset="-128"/>
                <a:ea typeface="メイリオ" panose="020B0604030504040204" pitchFamily="50" charset="-128"/>
              </a:rPr>
              <a:t>担当授業の体系</a:t>
            </a:r>
          </a:p>
        </p:txBody>
      </p:sp>
      <p:sp>
        <p:nvSpPr>
          <p:cNvPr id="17" name="テキスト ボックス 16">
            <a:extLst>
              <a:ext uri="{FF2B5EF4-FFF2-40B4-BE49-F238E27FC236}">
                <a16:creationId xmlns:a16="http://schemas.microsoft.com/office/drawing/2014/main" id="{896A5606-B616-1C2E-FD0F-BCAA19E816F0}"/>
              </a:ext>
            </a:extLst>
          </p:cNvPr>
          <p:cNvSpPr txBox="1"/>
          <p:nvPr/>
        </p:nvSpPr>
        <p:spPr>
          <a:xfrm>
            <a:off x="773198" y="5100219"/>
            <a:ext cx="1838965" cy="369332"/>
          </a:xfrm>
          <a:prstGeom prst="rect">
            <a:avLst/>
          </a:prstGeom>
          <a:noFill/>
        </p:spPr>
        <p:txBody>
          <a:bodyPr wrap="none" rtlCol="0">
            <a:spAutoFit/>
          </a:bodyPr>
          <a:lstStyle/>
          <a:p>
            <a:pPr algn="l"/>
            <a:r>
              <a:rPr kumimoji="1" lang="en-US" altLang="ja-JP" b="1" dirty="0">
                <a:latin typeface="メイリオ" panose="020B0604030504040204" pitchFamily="50" charset="-128"/>
                <a:ea typeface="メイリオ" panose="020B0604030504040204" pitchFamily="50" charset="-128"/>
              </a:rPr>
              <a:t>IT</a:t>
            </a:r>
            <a:r>
              <a:rPr kumimoji="1" lang="ja-JP" altLang="en-US" b="1" dirty="0">
                <a:latin typeface="メイリオ" panose="020B0604030504040204" pitchFamily="50" charset="-128"/>
                <a:ea typeface="メイリオ" panose="020B0604030504040204" pitchFamily="50" charset="-128"/>
              </a:rPr>
              <a:t>エンジニア的</a:t>
            </a:r>
          </a:p>
        </p:txBody>
      </p:sp>
      <p:sp>
        <p:nvSpPr>
          <p:cNvPr id="18" name="テキスト ボックス 17">
            <a:extLst>
              <a:ext uri="{FF2B5EF4-FFF2-40B4-BE49-F238E27FC236}">
                <a16:creationId xmlns:a16="http://schemas.microsoft.com/office/drawing/2014/main" id="{CE5EAC1B-2AD8-FE92-BF4F-853AB1D4CB99}"/>
              </a:ext>
            </a:extLst>
          </p:cNvPr>
          <p:cNvSpPr txBox="1"/>
          <p:nvPr/>
        </p:nvSpPr>
        <p:spPr>
          <a:xfrm>
            <a:off x="8402565" y="5041165"/>
            <a:ext cx="2693323" cy="646331"/>
          </a:xfrm>
          <a:prstGeom prst="rect">
            <a:avLst/>
          </a:prstGeom>
          <a:noFill/>
        </p:spPr>
        <p:txBody>
          <a:bodyPr wrap="square" rtlCol="0">
            <a:spAutoFit/>
          </a:bodyPr>
          <a:lstStyle/>
          <a:p>
            <a:pPr algn="l"/>
            <a:r>
              <a:rPr kumimoji="1" lang="en-US" altLang="ja-JP" b="1" dirty="0">
                <a:latin typeface="メイリオ" panose="020B0604030504040204" pitchFamily="50" charset="-128"/>
                <a:ea typeface="メイリオ" panose="020B0604030504040204" pitchFamily="50" charset="-128"/>
              </a:rPr>
              <a:t>AI</a:t>
            </a:r>
            <a:r>
              <a:rPr kumimoji="1" lang="ja-JP" altLang="en-US" b="1" dirty="0">
                <a:latin typeface="メイリオ" panose="020B0604030504040204" pitchFamily="50" charset="-128"/>
                <a:ea typeface="メイリオ" panose="020B0604030504040204" pitchFamily="50" charset="-128"/>
              </a:rPr>
              <a:t>エンジニア，データサイエンティスト的</a:t>
            </a:r>
          </a:p>
        </p:txBody>
      </p:sp>
      <p:sp>
        <p:nvSpPr>
          <p:cNvPr id="19" name="テキスト ボックス 18">
            <a:extLst>
              <a:ext uri="{FF2B5EF4-FFF2-40B4-BE49-F238E27FC236}">
                <a16:creationId xmlns:a16="http://schemas.microsoft.com/office/drawing/2014/main" id="{A0B54BA6-814A-6072-C3BC-188B148D7887}"/>
              </a:ext>
            </a:extLst>
          </p:cNvPr>
          <p:cNvSpPr txBox="1"/>
          <p:nvPr/>
        </p:nvSpPr>
        <p:spPr>
          <a:xfrm>
            <a:off x="8449010" y="5862288"/>
            <a:ext cx="264687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モデル関連の授業</a:t>
            </a:r>
          </a:p>
        </p:txBody>
      </p:sp>
      <p:sp>
        <p:nvSpPr>
          <p:cNvPr id="3" name="テキスト ボックス 2">
            <a:extLst>
              <a:ext uri="{FF2B5EF4-FFF2-40B4-BE49-F238E27FC236}">
                <a16:creationId xmlns:a16="http://schemas.microsoft.com/office/drawing/2014/main" id="{62D488E8-A978-CBCC-3B2A-4F85201C0481}"/>
              </a:ext>
            </a:extLst>
          </p:cNvPr>
          <p:cNvSpPr txBox="1"/>
          <p:nvPr/>
        </p:nvSpPr>
        <p:spPr>
          <a:xfrm>
            <a:off x="857610" y="735340"/>
            <a:ext cx="10341293" cy="830997"/>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テキストマイニング</a:t>
            </a:r>
            <a:r>
              <a:rPr kumimoji="1" lang="en-US" altLang="ja-JP" sz="2400" dirty="0">
                <a:latin typeface="メイリオ" panose="020B0604030504040204" pitchFamily="50" charset="-128"/>
                <a:ea typeface="メイリオ" panose="020B0604030504040204" pitchFamily="50" charset="-128"/>
              </a:rPr>
              <a:t>Ⅰ</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Ⅱ</a:t>
            </a:r>
            <a:r>
              <a:rPr kumimoji="1" lang="ja-JP" altLang="en-US" sz="2400" dirty="0">
                <a:latin typeface="メイリオ" panose="020B0604030504040204" pitchFamily="50" charset="-128"/>
                <a:ea typeface="メイリオ" panose="020B0604030504040204" pitchFamily="50" charset="-128"/>
              </a:rPr>
              <a:t>は職業データサイエンティストが日常的に使う</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技術、専門用語などを扱います。</a:t>
            </a:r>
          </a:p>
        </p:txBody>
      </p:sp>
    </p:spTree>
    <p:extLst>
      <p:ext uri="{BB962C8B-B14F-4D97-AF65-F5344CB8AC3E}">
        <p14:creationId xmlns:p14="http://schemas.microsoft.com/office/powerpoint/2010/main" val="12393417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17153</TotalTime>
  <Words>1275</Words>
  <Application>Microsoft Office PowerPoint</Application>
  <PresentationFormat>ワイド画面</PresentationFormat>
  <Paragraphs>220</Paragraphs>
  <Slides>27</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vt:i4>
      </vt:variant>
    </vt:vector>
  </HeadingPairs>
  <TitlesOfParts>
    <vt:vector size="36" baseType="lpstr">
      <vt:lpstr>Helvetica Neue</vt:lpstr>
      <vt:lpstr>メイリオ</vt:lpstr>
      <vt:lpstr>游ゴシック</vt:lpstr>
      <vt:lpstr>Arial</vt:lpstr>
      <vt:lpstr>Calibri</vt:lpstr>
      <vt:lpstr>Calibri Light</vt:lpstr>
      <vt:lpstr>Cambria Math</vt:lpstr>
      <vt:lpstr>Office テーマ</vt:lpstr>
      <vt:lpstr>Worksheet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hiroshi uehara</dc:creator>
  <cp:lastModifiedBy>Hiroshi Uehara</cp:lastModifiedBy>
  <cp:revision>555</cp:revision>
  <dcterms:created xsi:type="dcterms:W3CDTF">2017-07-18T05:09:25Z</dcterms:created>
  <dcterms:modified xsi:type="dcterms:W3CDTF">2025-04-16T13:42:25Z</dcterms:modified>
</cp:coreProperties>
</file>